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b" ContentType="application/vnd.ms-excel.sheet.binary.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charts/chart3.xml" ContentType="application/vnd.openxmlformats-officedocument.drawingml.chart+xml"/>
  <Override PartName="/ppt/charts/chart4.xml" ContentType="application/vnd.openxmlformats-officedocument.drawingml.chart+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3.xml" ContentType="application/vnd.openxmlformats-officedocument.presentationml.notesSlide+xml"/>
  <Override PartName="/ppt/charts/chart5.xml" ContentType="application/vnd.openxmlformats-officedocument.drawingml.chart+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charts/chart6.xml" ContentType="application/vnd.openxmlformats-officedocument.drawingml.chart+xml"/>
  <Override PartName="/ppt/charts/chart7.xml" ContentType="application/vnd.openxmlformats-officedocument.drawingml.chart+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charts/chart8.xml" ContentType="application/vnd.openxmlformats-officedocument.drawingml.chart+xml"/>
  <Override PartName="/ppt/charts/chart9.xml" ContentType="application/vnd.openxmlformats-officedocument.drawingml.chart+xml"/>
  <Override PartName="/ppt/tags/tag154.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147482680" r:id="rId2"/>
    <p:sldId id="2147482103" r:id="rId3"/>
    <p:sldId id="2147482109" r:id="rId4"/>
    <p:sldId id="2147482111" r:id="rId5"/>
    <p:sldId id="2147483527" r:id="rId6"/>
    <p:sldId id="2147483524" r:id="rId7"/>
    <p:sldId id="2147378782" r:id="rId8"/>
    <p:sldId id="2147481748" r:id="rId9"/>
    <p:sldId id="2147481752" r:id="rId10"/>
    <p:sldId id="2147481741" r:id="rId11"/>
    <p:sldId id="2147481753" r:id="rId12"/>
    <p:sldId id="2147481755" r:id="rId13"/>
    <p:sldId id="2147483525" r:id="rId14"/>
    <p:sldId id="214748351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4A98"/>
    <a:srgbClr val="152A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0" d="100"/>
          <a:sy n="60" d="100"/>
        </p:scale>
        <p:origin x="908"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ma Alsagaf" userId="ef587b5e-378a-4bb3-aa9f-3c15b98138a4" providerId="ADAL" clId="{7ED02299-BB19-490C-8BEE-9101566B6351}"/>
    <pc:docChg chg="modSld">
      <pc:chgData name="Fatma Alsagaf" userId="ef587b5e-378a-4bb3-aa9f-3c15b98138a4" providerId="ADAL" clId="{7ED02299-BB19-490C-8BEE-9101566B6351}" dt="2025-10-20T10:28:48.299" v="1" actId="27918"/>
      <pc:docMkLst>
        <pc:docMk/>
      </pc:docMkLst>
      <pc:sldChg chg="mod">
        <pc:chgData name="Fatma Alsagaf" userId="ef587b5e-378a-4bb3-aa9f-3c15b98138a4" providerId="ADAL" clId="{7ED02299-BB19-490C-8BEE-9101566B6351}" dt="2025-10-20T10:28:48.299" v="1" actId="27918"/>
        <pc:sldMkLst>
          <pc:docMk/>
          <pc:sldMk cId="3990608949" sldId="2147481741"/>
        </pc:sldMkLst>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Binary_Worksheet1.xlsb"/></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Binary_Worksheet2.xlsb"/></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Binary_Worksheet3.xlsb"/></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Binary_Worksheet4.xlsb"/></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Binary_Worksheet5.xlsb"/></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Binary_Worksheet6.xlsb"/></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Binary_Worksheet7.xlsb"/></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Binary_Worksheet8.xlsb"/></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1252864782276549E-2"/>
          <c:y val="0.11580294305822136"/>
          <c:w val="0.91749427043544696"/>
          <c:h val="0.76839411388355727"/>
        </c:manualLayout>
      </c:layout>
      <c:pieChart>
        <c:varyColors val="0"/>
        <c:ser>
          <c:idx val="0"/>
          <c:order val="0"/>
          <c:dPt>
            <c:idx val="0"/>
            <c:bubble3D val="0"/>
            <c:spPr>
              <a:solidFill>
                <a:srgbClr val="9DB1CF"/>
              </a:solidFill>
              <a:ln w="9525" cmpd="sng" algn="ctr">
                <a:solidFill>
                  <a:schemeClr val="tx1"/>
                </a:solidFill>
                <a:prstDash val="solid"/>
              </a:ln>
            </c:spPr>
            <c:extLst>
              <c:ext xmlns:c16="http://schemas.microsoft.com/office/drawing/2014/chart" uri="{C3380CC4-5D6E-409C-BE32-E72D297353CC}">
                <c16:uniqueId val="{00000000-488C-4617-B430-39FAEC9D4B3E}"/>
              </c:ext>
            </c:extLst>
          </c:dPt>
          <c:dPt>
            <c:idx val="1"/>
            <c:bubble3D val="0"/>
            <c:spPr>
              <a:solidFill>
                <a:srgbClr val="364D6E"/>
              </a:solidFill>
              <a:ln w="9525" cmpd="sng" algn="ctr">
                <a:solidFill>
                  <a:schemeClr val="tx1"/>
                </a:solidFill>
                <a:prstDash val="solid"/>
              </a:ln>
            </c:spPr>
            <c:extLst>
              <c:ext xmlns:c16="http://schemas.microsoft.com/office/drawing/2014/chart" uri="{C3380CC4-5D6E-409C-BE32-E72D297353CC}">
                <c16:uniqueId val="{00000001-488C-4617-B430-39FAEC9D4B3E}"/>
              </c:ext>
            </c:extLst>
          </c:dPt>
          <c:dPt>
            <c:idx val="2"/>
            <c:bubble3D val="0"/>
            <c:spPr>
              <a:solidFill>
                <a:srgbClr val="C3CFE1"/>
              </a:solidFill>
              <a:ln w="9525" cmpd="sng" algn="ctr">
                <a:solidFill>
                  <a:schemeClr val="tx1"/>
                </a:solidFill>
                <a:prstDash val="solid"/>
              </a:ln>
            </c:spPr>
            <c:extLst>
              <c:ext xmlns:c16="http://schemas.microsoft.com/office/drawing/2014/chart" uri="{C3380CC4-5D6E-409C-BE32-E72D297353CC}">
                <c16:uniqueId val="{00000002-488C-4617-B430-39FAEC9D4B3E}"/>
              </c:ext>
            </c:extLst>
          </c:dPt>
          <c:dPt>
            <c:idx val="3"/>
            <c:bubble3D val="0"/>
            <c:spPr>
              <a:solidFill>
                <a:schemeClr val="accent4"/>
              </a:solidFill>
              <a:ln w="9525" cmpd="sng" algn="ctr">
                <a:solidFill>
                  <a:schemeClr val="tx1"/>
                </a:solidFill>
                <a:prstDash val="solid"/>
              </a:ln>
            </c:spPr>
            <c:extLst>
              <c:ext xmlns:c16="http://schemas.microsoft.com/office/drawing/2014/chart" uri="{C3380CC4-5D6E-409C-BE32-E72D297353CC}">
                <c16:uniqueId val="{00000003-488C-4617-B430-39FAEC9D4B3E}"/>
              </c:ext>
            </c:extLst>
          </c:dPt>
          <c:dPt>
            <c:idx val="4"/>
            <c:bubble3D val="0"/>
            <c:spPr>
              <a:solidFill>
                <a:srgbClr val="C0C0C0"/>
              </a:solidFill>
              <a:ln w="9525" cmpd="sng" algn="ctr">
                <a:solidFill>
                  <a:schemeClr val="tx1"/>
                </a:solidFill>
                <a:prstDash val="solid"/>
              </a:ln>
            </c:spPr>
            <c:extLst>
              <c:ext xmlns:c16="http://schemas.microsoft.com/office/drawing/2014/chart" uri="{C3380CC4-5D6E-409C-BE32-E72D297353CC}">
                <c16:uniqueId val="{00000004-488C-4617-B430-39FAEC9D4B3E}"/>
              </c:ext>
            </c:extLst>
          </c:dPt>
          <c:dLbls>
            <c:dLbl>
              <c:idx val="0"/>
              <c:layout>
                <c:manualLayout>
                  <c:x val="0.14362108479755539"/>
                  <c:y val="-5.2463211772232884E-2"/>
                </c:manualLayout>
              </c:layout>
              <c:numFmt formatCode="#,##0&quot;%&quot;;&quot;-&quot;#,##0&quot;%&quot;" sourceLinked="0"/>
              <c:spPr>
                <a:noFill/>
                <a:ln>
                  <a:noFill/>
                </a:ln>
              </c:spPr>
              <c:txPr>
                <a:bodyPr wrap="none"/>
                <a:lstStyle/>
                <a:p>
                  <a:pPr>
                    <a:defRPr sz="900">
                      <a:solidFill>
                        <a:schemeClr val="tx1"/>
                      </a:solidFill>
                      <a:latin typeface="Daytona"/>
                      <a:ea typeface="Daytona"/>
                      <a:cs typeface="Daytona"/>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488C-4617-B430-39FAEC9D4B3E}"/>
                </c:ext>
              </c:extLst>
            </c:dLbl>
            <c:dLbl>
              <c:idx val="1"/>
              <c:layout>
                <c:manualLayout>
                  <c:x val="-2.7501909854851032E-2"/>
                  <c:y val="0.1471529110684581"/>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488C-4617-B430-39FAEC9D4B3E}"/>
                </c:ext>
              </c:extLst>
            </c:dLbl>
            <c:dLbl>
              <c:idx val="2"/>
              <c:layout>
                <c:manualLayout>
                  <c:x val="-0.1650114591291062"/>
                  <c:y val="4.4785668586052464E-2"/>
                </c:manualLayout>
              </c:layout>
              <c:numFmt formatCode="#,##0&quot;%&quot;;&quot;-&quot;#,##0&quot;%&quot;" sourceLinked="0"/>
              <c:spPr>
                <a:noFill/>
                <a:ln>
                  <a:noFill/>
                </a:ln>
              </c:spPr>
              <c:txPr>
                <a:bodyPr wrap="none"/>
                <a:lstStyle/>
                <a:p>
                  <a:pPr>
                    <a:defRPr sz="900">
                      <a:solidFill>
                        <a:schemeClr val="tx1"/>
                      </a:solidFill>
                      <a:latin typeface="Daytona"/>
                      <a:ea typeface="Daytona"/>
                      <a:cs typeface="Daytona"/>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488C-4617-B430-39FAEC9D4B3E}"/>
                </c:ext>
              </c:extLst>
            </c:dLbl>
            <c:dLbl>
              <c:idx val="4"/>
              <c:layout>
                <c:manualLayout>
                  <c:x val="-0.11764705882352941"/>
                  <c:y val="-8.7651951375559825E-2"/>
                </c:manualLayout>
              </c:layout>
              <c:numFmt formatCode="#,##0&quot;%&quot;;&quot;-&quot;#,##0&quot;%&quot;" sourceLinked="0"/>
              <c:spPr>
                <a:noFill/>
                <a:ln>
                  <a:noFill/>
                </a:ln>
              </c:spPr>
              <c:txPr>
                <a:bodyPr wrap="none"/>
                <a:lstStyle/>
                <a:p>
                  <a:pPr>
                    <a:defRPr sz="900">
                      <a:solidFill>
                        <a:schemeClr val="tx1"/>
                      </a:solidFill>
                      <a:latin typeface="Daytona"/>
                      <a:ea typeface="Daytona"/>
                      <a:cs typeface="Daytona"/>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488C-4617-B430-39FAEC9D4B3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Sheet1!$A$1:$A$5</c:f>
              <c:numCache>
                <c:formatCode>General</c:formatCode>
                <c:ptCount val="5"/>
                <c:pt idx="0">
                  <c:v>37</c:v>
                </c:pt>
                <c:pt idx="1">
                  <c:v>31</c:v>
                </c:pt>
                <c:pt idx="2">
                  <c:v>4</c:v>
                </c:pt>
                <c:pt idx="3">
                  <c:v>1</c:v>
                </c:pt>
                <c:pt idx="4">
                  <c:v>27</c:v>
                </c:pt>
              </c:numCache>
            </c:numRef>
          </c:val>
          <c:extLst>
            <c:ext xmlns:c16="http://schemas.microsoft.com/office/drawing/2014/chart" uri="{C3380CC4-5D6E-409C-BE32-E72D297353CC}">
              <c16:uniqueId val="{00000005-488C-4617-B430-39FAEC9D4B3E}"/>
            </c:ext>
          </c:extLst>
        </c:ser>
        <c:dLbls>
          <c:showLegendKey val="0"/>
          <c:showVal val="0"/>
          <c:showCatName val="0"/>
          <c:showSerName val="0"/>
          <c:showPercent val="0"/>
          <c:showBubbleSize val="0"/>
          <c:showLeaderLines val="1"/>
        </c:dLbls>
        <c:firstSliceAng val="0"/>
      </c:pieChart>
    </c:plotArea>
    <c:plotVisOnly val="0"/>
    <c:dispBlanksAs val="gap"/>
    <c:showDLblsOverMax val="1"/>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337228714524207E-2"/>
          <c:y val="6.9148936170212769E-2"/>
          <c:w val="0.91235392320534225"/>
          <c:h val="0.86170212765957444"/>
        </c:manualLayout>
      </c:layout>
      <c:lineChart>
        <c:grouping val="standard"/>
        <c:varyColors val="0"/>
        <c:ser>
          <c:idx val="0"/>
          <c:order val="0"/>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0-75E0-43AD-92B5-58F4EA3D22A6}"/>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1-75E0-43AD-92B5-58F4EA3D22A6}"/>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2-75E0-43AD-92B5-58F4EA3D22A6}"/>
              </c:ext>
            </c:extLst>
          </c:dPt>
          <c:dPt>
            <c:idx val="7"/>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3-75E0-43AD-92B5-58F4EA3D22A6}"/>
              </c:ext>
            </c:extLst>
          </c:dPt>
          <c:dPt>
            <c:idx val="9"/>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4-75E0-43AD-92B5-58F4EA3D22A6}"/>
              </c:ext>
            </c:extLst>
          </c:dPt>
          <c:dLbls>
            <c:dLbl>
              <c:idx val="1"/>
              <c:layout>
                <c:manualLayout>
                  <c:x val="0"/>
                  <c:y val="7.328605200945626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75E0-43AD-92B5-58F4EA3D22A6}"/>
                </c:ext>
              </c:extLst>
            </c:dLbl>
            <c:dLbl>
              <c:idx val="3"/>
              <c:layout>
                <c:manualLayout>
                  <c:x val="0"/>
                  <c:y val="7.387706855791961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75E0-43AD-92B5-58F4EA3D22A6}"/>
                </c:ext>
              </c:extLst>
            </c:dLbl>
            <c:dLbl>
              <c:idx val="5"/>
              <c:layout>
                <c:manualLayout>
                  <c:x val="0"/>
                  <c:y val="7.328605200945626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75E0-43AD-92B5-58F4EA3D22A6}"/>
                </c:ext>
              </c:extLst>
            </c:dLbl>
            <c:dLbl>
              <c:idx val="7"/>
              <c:layout>
                <c:manualLayout>
                  <c:x val="0"/>
                  <c:y val="7.5650118203309691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75E0-43AD-92B5-58F4EA3D22A6}"/>
                </c:ext>
              </c:extLst>
            </c:dLbl>
            <c:dLbl>
              <c:idx val="9"/>
              <c:layout>
                <c:manualLayout>
                  <c:x val="0"/>
                  <c:y val="7.328605200945626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Sheet1!$A$1:$J$1</c:f>
              <c:numCache>
                <c:formatCode>General</c:formatCode>
                <c:ptCount val="10"/>
                <c:pt idx="1">
                  <c:v>75900</c:v>
                </c:pt>
                <c:pt idx="2">
                  <c:v>75400</c:v>
                </c:pt>
                <c:pt idx="3">
                  <c:v>74900</c:v>
                </c:pt>
                <c:pt idx="4">
                  <c:v>61387</c:v>
                </c:pt>
                <c:pt idx="5">
                  <c:v>47874</c:v>
                </c:pt>
                <c:pt idx="6">
                  <c:v>52887</c:v>
                </c:pt>
                <c:pt idx="7">
                  <c:v>57900</c:v>
                </c:pt>
                <c:pt idx="8">
                  <c:v>66450</c:v>
                </c:pt>
                <c:pt idx="9">
                  <c:v>75000</c:v>
                </c:pt>
              </c:numCache>
            </c:numRef>
          </c:val>
          <c:smooth val="0"/>
          <c:extLst>
            <c:ext xmlns:c16="http://schemas.microsoft.com/office/drawing/2014/chart" uri="{C3380CC4-5D6E-409C-BE32-E72D297353CC}">
              <c16:uniqueId val="{00000005-75E0-43AD-92B5-58F4EA3D22A6}"/>
            </c:ext>
          </c:extLst>
        </c:ser>
        <c:ser>
          <c:idx val="1"/>
          <c:order val="1"/>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6-75E0-43AD-92B5-58F4EA3D22A6}"/>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7-75E0-43AD-92B5-58F4EA3D22A6}"/>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8-75E0-43AD-92B5-58F4EA3D22A6}"/>
              </c:ext>
            </c:extLst>
          </c:dPt>
          <c:dPt>
            <c:idx val="7"/>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9-75E0-43AD-92B5-58F4EA3D22A6}"/>
              </c:ext>
            </c:extLst>
          </c:dPt>
          <c:dPt>
            <c:idx val="9"/>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A-75E0-43AD-92B5-58F4EA3D22A6}"/>
              </c:ext>
            </c:extLst>
          </c:dPt>
          <c:dLbls>
            <c:dLbl>
              <c:idx val="1"/>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75E0-43AD-92B5-58F4EA3D22A6}"/>
                </c:ext>
              </c:extLst>
            </c:dLbl>
            <c:dLbl>
              <c:idx val="3"/>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75E0-43AD-92B5-58F4EA3D22A6}"/>
                </c:ext>
              </c:extLst>
            </c:dLbl>
            <c:dLbl>
              <c:idx val="5"/>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8-75E0-43AD-92B5-58F4EA3D22A6}"/>
                </c:ext>
              </c:extLst>
            </c:dLbl>
            <c:dLbl>
              <c:idx val="7"/>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9-75E0-43AD-92B5-58F4EA3D22A6}"/>
                </c:ext>
              </c:extLst>
            </c:dLbl>
            <c:dLbl>
              <c:idx val="9"/>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A-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Sheet1!$A$2:$J$2</c:f>
                <c:numCache>
                  <c:formatCode>General</c:formatCode>
                  <c:ptCount val="10"/>
                  <c:pt idx="1">
                    <c:v>-6000</c:v>
                  </c:pt>
                  <c:pt idx="3">
                    <c:v>-7000</c:v>
                  </c:pt>
                  <c:pt idx="5">
                    <c:v>-6059</c:v>
                  </c:pt>
                  <c:pt idx="7">
                    <c:v>-5600</c:v>
                  </c:pt>
                  <c:pt idx="9">
                    <c:v>-11000</c:v>
                  </c:pt>
                </c:numCache>
              </c:numRef>
            </c:plus>
            <c:spPr>
              <a:ln w="12700" cmpd="sng" algn="ctr">
                <a:solidFill>
                  <a:schemeClr val="accent6"/>
                </a:solidFill>
                <a:prstDash val="solid"/>
              </a:ln>
            </c:spPr>
          </c:errBars>
          <c:val>
            <c:numRef>
              <c:f>Sheet1!$A$3:$J$3</c:f>
              <c:numCache>
                <c:formatCode>General</c:formatCode>
                <c:ptCount val="10"/>
                <c:pt idx="1">
                  <c:v>81900</c:v>
                </c:pt>
                <c:pt idx="2">
                  <c:v>81900</c:v>
                </c:pt>
                <c:pt idx="3">
                  <c:v>81900</c:v>
                </c:pt>
                <c:pt idx="4">
                  <c:v>67916.5</c:v>
                </c:pt>
                <c:pt idx="5">
                  <c:v>53933</c:v>
                </c:pt>
                <c:pt idx="6">
                  <c:v>58716.5</c:v>
                </c:pt>
                <c:pt idx="7">
                  <c:v>63500</c:v>
                </c:pt>
                <c:pt idx="8">
                  <c:v>74750</c:v>
                </c:pt>
                <c:pt idx="9">
                  <c:v>86000</c:v>
                </c:pt>
              </c:numCache>
            </c:numRef>
          </c:val>
          <c:smooth val="0"/>
          <c:extLst>
            <c:ext xmlns:c16="http://schemas.microsoft.com/office/drawing/2014/chart" uri="{C3380CC4-5D6E-409C-BE32-E72D297353CC}">
              <c16:uniqueId val="{0000000B-75E0-43AD-92B5-58F4EA3D22A6}"/>
            </c:ext>
          </c:extLst>
        </c:ser>
        <c:ser>
          <c:idx val="2"/>
          <c:order val="2"/>
          <c:spPr>
            <a:ln>
              <a:noFill/>
            </a:ln>
          </c:spPr>
          <c:marker>
            <c:symbol val="none"/>
          </c:marker>
          <c:errBars>
            <c:errDir val="y"/>
            <c:errBarType val="plus"/>
            <c:errValType val="cust"/>
            <c:noEndCap val="1"/>
            <c:plus>
              <c:numRef>
                <c:f>Sheet1!$A$4:$J$4</c:f>
                <c:numCache>
                  <c:formatCode>General</c:formatCode>
                  <c:ptCount val="10"/>
                  <c:pt idx="1">
                    <c:v>9000</c:v>
                  </c:pt>
                  <c:pt idx="3">
                    <c:v>6000</c:v>
                  </c:pt>
                  <c:pt idx="5">
                    <c:v>7677</c:v>
                  </c:pt>
                  <c:pt idx="9">
                    <c:v>16000</c:v>
                  </c:pt>
                </c:numCache>
              </c:numRef>
            </c:plus>
            <c:spPr>
              <a:ln w="12700" cmpd="sng" algn="ctr">
                <a:solidFill>
                  <a:schemeClr val="accent6"/>
                </a:solidFill>
                <a:prstDash val="solid"/>
              </a:ln>
            </c:spPr>
          </c:errBars>
          <c:val>
            <c:numRef>
              <c:f>Sheet1!$A$5:$J$5</c:f>
              <c:numCache>
                <c:formatCode>General</c:formatCode>
                <c:ptCount val="10"/>
                <c:pt idx="1">
                  <c:v>81900</c:v>
                </c:pt>
                <c:pt idx="2">
                  <c:v>81900</c:v>
                </c:pt>
                <c:pt idx="3">
                  <c:v>81900</c:v>
                </c:pt>
                <c:pt idx="4">
                  <c:v>67916.5</c:v>
                </c:pt>
                <c:pt idx="5">
                  <c:v>53933</c:v>
                </c:pt>
                <c:pt idx="6">
                  <c:v>58716.5</c:v>
                </c:pt>
                <c:pt idx="7">
                  <c:v>63500</c:v>
                </c:pt>
                <c:pt idx="8">
                  <c:v>74750</c:v>
                </c:pt>
                <c:pt idx="9">
                  <c:v>86000</c:v>
                </c:pt>
              </c:numCache>
            </c:numRef>
          </c:val>
          <c:smooth val="0"/>
          <c:extLst>
            <c:ext xmlns:c16="http://schemas.microsoft.com/office/drawing/2014/chart" uri="{C3380CC4-5D6E-409C-BE32-E72D297353CC}">
              <c16:uniqueId val="{0000000C-75E0-43AD-92B5-58F4EA3D22A6}"/>
            </c:ext>
          </c:extLst>
        </c:ser>
        <c:ser>
          <c:idx val="3"/>
          <c:order val="3"/>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D-75E0-43AD-92B5-58F4EA3D22A6}"/>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E-75E0-43AD-92B5-58F4EA3D22A6}"/>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F-75E0-43AD-92B5-58F4EA3D22A6}"/>
              </c:ext>
            </c:extLst>
          </c:dPt>
          <c:dPt>
            <c:idx val="9"/>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0-75E0-43AD-92B5-58F4EA3D22A6}"/>
              </c:ext>
            </c:extLst>
          </c:dPt>
          <c:dLbls>
            <c:dLbl>
              <c:idx val="1"/>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D-75E0-43AD-92B5-58F4EA3D22A6}"/>
                </c:ext>
              </c:extLst>
            </c:dLbl>
            <c:dLbl>
              <c:idx val="3"/>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Daytona"/>
                      <a:cs typeface="Daytona"/>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E-75E0-43AD-92B5-58F4EA3D22A6}"/>
                </c:ext>
              </c:extLst>
            </c:dLbl>
            <c:dLbl>
              <c:idx val="5"/>
              <c:layout>
                <c:manualLayout>
                  <c:x val="6.844741235392320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F-75E0-43AD-92B5-58F4EA3D22A6}"/>
                </c:ext>
              </c:extLst>
            </c:dLbl>
            <c:dLbl>
              <c:idx val="9"/>
              <c:layout>
                <c:manualLayout>
                  <c:x val="0"/>
                  <c:y val="-3.1914893617021274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0-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Sheet1!$A$6:$J$6</c:f>
              <c:numCache>
                <c:formatCode>General</c:formatCode>
                <c:ptCount val="10"/>
                <c:pt idx="1">
                  <c:v>90900</c:v>
                </c:pt>
                <c:pt idx="2">
                  <c:v>89400</c:v>
                </c:pt>
                <c:pt idx="3">
                  <c:v>87900</c:v>
                </c:pt>
                <c:pt idx="4">
                  <c:v>74755</c:v>
                </c:pt>
                <c:pt idx="5">
                  <c:v>61610</c:v>
                </c:pt>
                <c:pt idx="6">
                  <c:v>71707.5</c:v>
                </c:pt>
                <c:pt idx="7">
                  <c:v>81805</c:v>
                </c:pt>
                <c:pt idx="8">
                  <c:v>91902.5</c:v>
                </c:pt>
                <c:pt idx="9">
                  <c:v>102000</c:v>
                </c:pt>
              </c:numCache>
            </c:numRef>
          </c:val>
          <c:smooth val="0"/>
          <c:extLst>
            <c:ext xmlns:c16="http://schemas.microsoft.com/office/drawing/2014/chart" uri="{C3380CC4-5D6E-409C-BE32-E72D297353CC}">
              <c16:uniqueId val="{00000011-75E0-43AD-92B5-58F4EA3D22A6}"/>
            </c:ext>
          </c:extLst>
        </c:ser>
        <c:ser>
          <c:idx val="4"/>
          <c:order val="4"/>
          <c:spPr>
            <a:ln>
              <a:noFill/>
            </a:ln>
          </c:spPr>
          <c:marker>
            <c:symbol val="none"/>
          </c:marker>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2-75E0-43AD-92B5-58F4EA3D22A6}"/>
              </c:ext>
            </c:extLst>
          </c:dPt>
          <c:dLbls>
            <c:dLbl>
              <c:idx val="5"/>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2-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Sheet1!$A$7:$J$7</c:f>
              <c:numCache>
                <c:formatCode>General</c:formatCode>
                <c:ptCount val="10"/>
                <c:pt idx="5">
                  <c:v>62519</c:v>
                </c:pt>
              </c:numCache>
            </c:numRef>
          </c:val>
          <c:smooth val="0"/>
          <c:extLst>
            <c:ext xmlns:c16="http://schemas.microsoft.com/office/drawing/2014/chart" uri="{C3380CC4-5D6E-409C-BE32-E72D297353CC}">
              <c16:uniqueId val="{00000013-75E0-43AD-92B5-58F4EA3D22A6}"/>
            </c:ext>
          </c:extLst>
        </c:ser>
        <c:ser>
          <c:idx val="5"/>
          <c:order val="5"/>
          <c:spPr>
            <a:ln w="19050" cmpd="sng" algn="ctr">
              <a:solidFill>
                <a:schemeClr val="accent1"/>
              </a:solidFill>
              <a:prstDash val="solid"/>
            </a:ln>
          </c:spPr>
          <c:marker>
            <c:symbol val="none"/>
          </c:marker>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4-75E0-43AD-92B5-58F4EA3D22A6}"/>
              </c:ext>
            </c:extLst>
          </c:dPt>
          <c:dLbls>
            <c:dLbl>
              <c:idx val="5"/>
              <c:layout>
                <c:manualLayout>
                  <c:x val="-6.8864774624373959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4-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Sheet1!$A$8:$J$8</c:f>
              <c:numCache>
                <c:formatCode>General</c:formatCode>
                <c:ptCount val="10"/>
                <c:pt idx="5">
                  <c:v>74134</c:v>
                </c:pt>
              </c:numCache>
            </c:numRef>
          </c:val>
          <c:smooth val="0"/>
          <c:extLst>
            <c:ext xmlns:c16="http://schemas.microsoft.com/office/drawing/2014/chart" uri="{C3380CC4-5D6E-409C-BE32-E72D297353CC}">
              <c16:uniqueId val="{00000015-75E0-43AD-92B5-58F4EA3D22A6}"/>
            </c:ext>
          </c:extLst>
        </c:ser>
        <c:ser>
          <c:idx val="6"/>
          <c:order val="6"/>
          <c:spPr>
            <a:ln>
              <a:noFill/>
            </a:ln>
          </c:spPr>
          <c:marker>
            <c:symbol val="none"/>
          </c:marker>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6-75E0-43AD-92B5-58F4EA3D22A6}"/>
              </c:ext>
            </c:extLst>
          </c:dPt>
          <c:dLbls>
            <c:dLbl>
              <c:idx val="5"/>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6-75E0-43AD-92B5-58F4EA3D22A6}"/>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Sheet1!$A$9:$J$9</c:f>
                <c:numCache>
                  <c:formatCode>General</c:formatCode>
                  <c:ptCount val="10"/>
                  <c:pt idx="5">
                    <c:v>-15403</c:v>
                  </c:pt>
                </c:numCache>
              </c:numRef>
            </c:plus>
            <c:spPr>
              <a:ln w="12700" cmpd="sng" algn="ctr">
                <a:solidFill>
                  <a:schemeClr val="accent6"/>
                </a:solidFill>
                <a:prstDash val="solid"/>
              </a:ln>
            </c:spPr>
          </c:errBars>
          <c:val>
            <c:numRef>
              <c:f>Sheet1!$A$10:$J$10</c:f>
              <c:numCache>
                <c:formatCode>General</c:formatCode>
                <c:ptCount val="10"/>
                <c:pt idx="5">
                  <c:v>77922</c:v>
                </c:pt>
              </c:numCache>
            </c:numRef>
          </c:val>
          <c:smooth val="0"/>
          <c:extLst>
            <c:ext xmlns:c16="http://schemas.microsoft.com/office/drawing/2014/chart" uri="{C3380CC4-5D6E-409C-BE32-E72D297353CC}">
              <c16:uniqueId val="{00000017-75E0-43AD-92B5-58F4EA3D22A6}"/>
            </c:ext>
          </c:extLst>
        </c:ser>
        <c:dLbls>
          <c:showLegendKey val="0"/>
          <c:showVal val="0"/>
          <c:showCatName val="0"/>
          <c:showSerName val="0"/>
          <c:showPercent val="0"/>
          <c:showBubbleSize val="0"/>
        </c:dLbls>
        <c:smooth val="0"/>
        <c:axId val="737936655"/>
        <c:axId val="1"/>
      </c:lineChart>
      <c:catAx>
        <c:axId val="737936655"/>
        <c:scaling>
          <c:orientation val="minMax"/>
        </c:scaling>
        <c:delete val="0"/>
        <c:axPos val="b"/>
        <c:majorGridlines>
          <c:spPr>
            <a:ln>
              <a:noFill/>
            </a:ln>
          </c:spPr>
        </c:majorGridlines>
        <c:majorTickMark val="none"/>
        <c:minorTickMark val="none"/>
        <c:tickLblPos val="none"/>
        <c:spPr>
          <a:ln w="12700" cmpd="sng" algn="ctr">
            <a:solidFill>
              <a:schemeClr val="tx1"/>
            </a:solidFill>
            <a:prstDash val="solid"/>
          </a:ln>
        </c:spPr>
        <c:crossAx val="1"/>
        <c:crosses val="min"/>
        <c:auto val="0"/>
        <c:lblAlgn val="ctr"/>
        <c:lblOffset val="100"/>
        <c:noMultiLvlLbl val="0"/>
      </c:catAx>
      <c:valAx>
        <c:axId val="1"/>
        <c:scaling>
          <c:orientation val="minMax"/>
          <c:max val="120000"/>
          <c:min val="30000"/>
        </c:scaling>
        <c:delete val="0"/>
        <c:axPos val="l"/>
        <c:majorGridlines>
          <c:spPr>
            <a:ln>
              <a:noFill/>
            </a:ln>
          </c:spPr>
        </c:majorGridlines>
        <c:numFmt formatCode="General" sourceLinked="1"/>
        <c:majorTickMark val="none"/>
        <c:minorTickMark val="none"/>
        <c:tickLblPos val="none"/>
        <c:spPr>
          <a:ln>
            <a:noFill/>
          </a:ln>
        </c:spPr>
        <c:crossAx val="737936655"/>
        <c:crosses val="min"/>
        <c:crossBetween val="midCat"/>
      </c:valAx>
    </c:plotArea>
    <c:plotVisOnly val="0"/>
    <c:dispBlanksAs val="gap"/>
    <c:showDLblsOverMax val="1"/>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3740573152337855E-2"/>
          <c:y val="0.11580294305822136"/>
          <c:w val="0.9057315233785822"/>
          <c:h val="0.76839411388355727"/>
        </c:manualLayout>
      </c:layout>
      <c:pieChart>
        <c:varyColors val="0"/>
        <c:ser>
          <c:idx val="0"/>
          <c:order val="0"/>
          <c:dPt>
            <c:idx val="0"/>
            <c:bubble3D val="0"/>
            <c:spPr>
              <a:solidFill>
                <a:srgbClr val="9DB1CF"/>
              </a:solidFill>
              <a:ln w="9525" cmpd="sng" algn="ctr">
                <a:solidFill>
                  <a:schemeClr val="tx1"/>
                </a:solidFill>
                <a:prstDash val="solid"/>
              </a:ln>
            </c:spPr>
            <c:extLst>
              <c:ext xmlns:c16="http://schemas.microsoft.com/office/drawing/2014/chart" uri="{C3380CC4-5D6E-409C-BE32-E72D297353CC}">
                <c16:uniqueId val="{00000000-FE67-4957-B872-1A85B435E58F}"/>
              </c:ext>
            </c:extLst>
          </c:dPt>
          <c:dPt>
            <c:idx val="1"/>
            <c:bubble3D val="0"/>
            <c:spPr>
              <a:solidFill>
                <a:srgbClr val="364D6E"/>
              </a:solidFill>
              <a:ln w="9525" cmpd="sng" algn="ctr">
                <a:solidFill>
                  <a:schemeClr val="tx1"/>
                </a:solidFill>
                <a:prstDash val="solid"/>
              </a:ln>
            </c:spPr>
            <c:extLst>
              <c:ext xmlns:c16="http://schemas.microsoft.com/office/drawing/2014/chart" uri="{C3380CC4-5D6E-409C-BE32-E72D297353CC}">
                <c16:uniqueId val="{00000001-FE67-4957-B872-1A85B435E58F}"/>
              </c:ext>
            </c:extLst>
          </c:dPt>
          <c:dPt>
            <c:idx val="2"/>
            <c:bubble3D val="0"/>
            <c:spPr>
              <a:solidFill>
                <a:srgbClr val="C3CFE1"/>
              </a:solidFill>
              <a:ln w="9525" cmpd="sng" algn="ctr">
                <a:solidFill>
                  <a:schemeClr val="tx1"/>
                </a:solidFill>
                <a:prstDash val="solid"/>
              </a:ln>
            </c:spPr>
            <c:extLst>
              <c:ext xmlns:c16="http://schemas.microsoft.com/office/drawing/2014/chart" uri="{C3380CC4-5D6E-409C-BE32-E72D297353CC}">
                <c16:uniqueId val="{00000002-FE67-4957-B872-1A85B435E58F}"/>
              </c:ext>
            </c:extLst>
          </c:dPt>
          <c:dPt>
            <c:idx val="3"/>
            <c:bubble3D val="0"/>
            <c:spPr>
              <a:solidFill>
                <a:schemeClr val="accent4"/>
              </a:solidFill>
              <a:ln w="9525" cmpd="sng" algn="ctr">
                <a:solidFill>
                  <a:schemeClr val="tx1"/>
                </a:solidFill>
                <a:prstDash val="solid"/>
              </a:ln>
            </c:spPr>
            <c:extLst>
              <c:ext xmlns:c16="http://schemas.microsoft.com/office/drawing/2014/chart" uri="{C3380CC4-5D6E-409C-BE32-E72D297353CC}">
                <c16:uniqueId val="{00000003-FE67-4957-B872-1A85B435E58F}"/>
              </c:ext>
            </c:extLst>
          </c:dPt>
          <c:dPt>
            <c:idx val="4"/>
            <c:bubble3D val="0"/>
            <c:spPr>
              <a:solidFill>
                <a:srgbClr val="DFE5EF"/>
              </a:solidFill>
              <a:ln w="9525" cmpd="sng" algn="ctr">
                <a:solidFill>
                  <a:schemeClr val="tx1"/>
                </a:solidFill>
                <a:prstDash val="solid"/>
              </a:ln>
            </c:spPr>
            <c:extLst>
              <c:ext xmlns:c16="http://schemas.microsoft.com/office/drawing/2014/chart" uri="{C3380CC4-5D6E-409C-BE32-E72D297353CC}">
                <c16:uniqueId val="{00000004-FE67-4957-B872-1A85B435E58F}"/>
              </c:ext>
            </c:extLst>
          </c:dPt>
          <c:dPt>
            <c:idx val="5"/>
            <c:bubble3D val="0"/>
            <c:spPr>
              <a:solidFill>
                <a:srgbClr val="364D6E"/>
              </a:solidFill>
              <a:ln w="9525" cmpd="sng" algn="ctr">
                <a:solidFill>
                  <a:schemeClr val="tx1"/>
                </a:solidFill>
                <a:prstDash val="solid"/>
              </a:ln>
            </c:spPr>
            <c:extLst>
              <c:ext xmlns:c16="http://schemas.microsoft.com/office/drawing/2014/chart" uri="{C3380CC4-5D6E-409C-BE32-E72D297353CC}">
                <c16:uniqueId val="{00000005-FE67-4957-B872-1A85B435E58F}"/>
              </c:ext>
            </c:extLst>
          </c:dPt>
          <c:dLbls>
            <c:dLbl>
              <c:idx val="0"/>
              <c:layout>
                <c:manualLayout>
                  <c:x val="5.6561085972850679E-2"/>
                  <c:y val="-0.13371721049264235"/>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FE67-4957-B872-1A85B435E58F}"/>
                </c:ext>
              </c:extLst>
            </c:dLbl>
            <c:dLbl>
              <c:idx val="1"/>
              <c:layout>
                <c:manualLayout>
                  <c:x val="0.13046757164404224"/>
                  <c:y val="-6.9737683941138842E-2"/>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FE67-4957-B872-1A85B435E58F}"/>
                </c:ext>
              </c:extLst>
            </c:dLbl>
            <c:dLbl>
              <c:idx val="2"/>
              <c:layout>
                <c:manualLayout>
                  <c:x val="0.17722473604826547"/>
                  <c:y val="5.1183621241202813E-3"/>
                </c:manualLayout>
              </c:layout>
              <c:numFmt formatCode="#,##0&quot;%&quot;;&quot;-&quot;#,##0&quot;%&quot;" sourceLinked="0"/>
              <c:spPr>
                <a:noFill/>
                <a:ln>
                  <a:noFill/>
                </a:ln>
              </c:spPr>
              <c:txPr>
                <a:bodyPr wrap="none"/>
                <a:lstStyle/>
                <a:p>
                  <a:pPr>
                    <a:defRPr sz="900">
                      <a:solidFill>
                        <a:schemeClr val="tx1"/>
                      </a:solidFill>
                      <a:latin typeface="Daytona"/>
                      <a:ea typeface="Daytona"/>
                      <a:cs typeface="Daytona"/>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FE67-4957-B872-1A85B435E58F}"/>
                </c:ext>
              </c:extLst>
            </c:dLbl>
            <c:dLbl>
              <c:idx val="3"/>
              <c:layout>
                <c:manualLayout>
                  <c:x val="0.15082956259426847"/>
                  <c:y val="6.5259117082533583E-2"/>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FE67-4957-B872-1A85B435E58F}"/>
                </c:ext>
              </c:extLst>
            </c:dLbl>
            <c:dLbl>
              <c:idx val="4"/>
              <c:layout>
                <c:manualLayout>
                  <c:x val="9.3514328808446456E-2"/>
                  <c:y val="0.10876519513755598"/>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FE67-4957-B872-1A85B435E58F}"/>
                </c:ext>
              </c:extLst>
            </c:dLbl>
            <c:dLbl>
              <c:idx val="5"/>
              <c:layout>
                <c:manualLayout>
                  <c:x val="-0.15610859728506787"/>
                  <c:y val="2.1113243761996161E-2"/>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FE67-4957-B872-1A85B435E58F}"/>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Sheet1!$A$1:$A$6</c:f>
              <c:numCache>
                <c:formatCode>General</c:formatCode>
                <c:ptCount val="6"/>
                <c:pt idx="0">
                  <c:v>11</c:v>
                </c:pt>
                <c:pt idx="1">
                  <c:v>10</c:v>
                </c:pt>
                <c:pt idx="2">
                  <c:v>9</c:v>
                </c:pt>
                <c:pt idx="3">
                  <c:v>5</c:v>
                </c:pt>
                <c:pt idx="4">
                  <c:v>10</c:v>
                </c:pt>
                <c:pt idx="5">
                  <c:v>55.000000000000007</c:v>
                </c:pt>
              </c:numCache>
            </c:numRef>
          </c:val>
          <c:extLst>
            <c:ext xmlns:c16="http://schemas.microsoft.com/office/drawing/2014/chart" uri="{C3380CC4-5D6E-409C-BE32-E72D297353CC}">
              <c16:uniqueId val="{00000006-FE67-4957-B872-1A85B435E58F}"/>
            </c:ext>
          </c:extLst>
        </c:ser>
        <c:dLbls>
          <c:showLegendKey val="0"/>
          <c:showVal val="0"/>
          <c:showCatName val="0"/>
          <c:showSerName val="0"/>
          <c:showPercent val="0"/>
          <c:showBubbleSize val="0"/>
          <c:showLeaderLines val="1"/>
        </c:dLbls>
        <c:firstSliceAng val="0"/>
      </c:pieChart>
    </c:plotArea>
    <c:plotVisOnly val="0"/>
    <c:dispBlanksAs val="gap"/>
    <c:showDLblsOverMax val="1"/>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9381289601192696E-2"/>
          <c:y val="6.9148936170212769E-2"/>
          <c:w val="0.85464032799105483"/>
          <c:h val="0.86170212765957444"/>
        </c:manualLayout>
      </c:layout>
      <c:lineChart>
        <c:grouping val="standard"/>
        <c:varyColors val="0"/>
        <c:ser>
          <c:idx val="0"/>
          <c:order val="0"/>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0-F7F5-4DF0-9E9B-5E2C28803790}"/>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1-F7F5-4DF0-9E9B-5E2C28803790}"/>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2-F7F5-4DF0-9E9B-5E2C28803790}"/>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3-F7F5-4DF0-9E9B-5E2C28803790}"/>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4-F7F5-4DF0-9E9B-5E2C28803790}"/>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5-F7F5-4DF0-9E9B-5E2C28803790}"/>
              </c:ext>
            </c:extLst>
          </c:dPt>
          <c:dLbls>
            <c:dLbl>
              <c:idx val="1"/>
              <c:layout>
                <c:manualLayout>
                  <c:x val="1.4908684308609765E-3"/>
                  <c:y val="8.6879432624113476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F7F5-4DF0-9E9B-5E2C28803790}"/>
                </c:ext>
              </c:extLst>
            </c:dLbl>
            <c:dLbl>
              <c:idx val="2"/>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F7F5-4DF0-9E9B-5E2C28803790}"/>
                </c:ext>
              </c:extLst>
            </c:dLbl>
            <c:dLbl>
              <c:idx val="3"/>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F7F5-4DF0-9E9B-5E2C28803790}"/>
                </c:ext>
              </c:extLst>
            </c:dLbl>
            <c:dLbl>
              <c:idx val="4"/>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F7F5-4DF0-9E9B-5E2C28803790}"/>
                </c:ext>
              </c:extLst>
            </c:dLbl>
            <c:dLbl>
              <c:idx val="5"/>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F7F5-4DF0-9E9B-5E2C28803790}"/>
                </c:ext>
              </c:extLst>
            </c:dLbl>
            <c:dLbl>
              <c:idx val="6"/>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Sheet1!$A$1:$G$1</c:f>
                <c:numCache>
                  <c:formatCode>General</c:formatCode>
                  <c:ptCount val="7"/>
                  <c:pt idx="1">
                    <c:v>25000</c:v>
                  </c:pt>
                  <c:pt idx="2">
                    <c:v>8600</c:v>
                  </c:pt>
                  <c:pt idx="3">
                    <c:v>3400</c:v>
                  </c:pt>
                  <c:pt idx="4">
                    <c:v>18000</c:v>
                  </c:pt>
                  <c:pt idx="5">
                    <c:v>18100</c:v>
                  </c:pt>
                  <c:pt idx="6">
                    <c:v>13900</c:v>
                  </c:pt>
                </c:numCache>
              </c:numRef>
            </c:plus>
            <c:spPr>
              <a:ln w="12700" cmpd="sng" algn="ctr">
                <a:solidFill>
                  <a:schemeClr val="accent6"/>
                </a:solidFill>
                <a:prstDash val="solid"/>
              </a:ln>
            </c:spPr>
          </c:errBars>
          <c:val>
            <c:numRef>
              <c:f>Sheet1!$A$2:$G$2</c:f>
              <c:numCache>
                <c:formatCode>General</c:formatCode>
                <c:ptCount val="7"/>
                <c:pt idx="1">
                  <c:v>118900</c:v>
                </c:pt>
                <c:pt idx="2">
                  <c:v>99900</c:v>
                </c:pt>
                <c:pt idx="3">
                  <c:v>74900</c:v>
                </c:pt>
                <c:pt idx="4">
                  <c:v>107000</c:v>
                </c:pt>
                <c:pt idx="5">
                  <c:v>106900</c:v>
                </c:pt>
                <c:pt idx="6">
                  <c:v>99000</c:v>
                </c:pt>
              </c:numCache>
            </c:numRef>
          </c:val>
          <c:smooth val="0"/>
          <c:extLst>
            <c:ext xmlns:c16="http://schemas.microsoft.com/office/drawing/2014/chart" uri="{C3380CC4-5D6E-409C-BE32-E72D297353CC}">
              <c16:uniqueId val="{00000006-F7F5-4DF0-9E9B-5E2C28803790}"/>
            </c:ext>
          </c:extLst>
        </c:ser>
        <c:ser>
          <c:idx val="1"/>
          <c:order val="1"/>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7-F7F5-4DF0-9E9B-5E2C28803790}"/>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8-F7F5-4DF0-9E9B-5E2C28803790}"/>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9-F7F5-4DF0-9E9B-5E2C28803790}"/>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A-F7F5-4DF0-9E9B-5E2C28803790}"/>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B-F7F5-4DF0-9E9B-5E2C28803790}"/>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C-F7F5-4DF0-9E9B-5E2C28803790}"/>
              </c:ext>
            </c:extLst>
          </c:dPt>
          <c:dLbls>
            <c:dLbl>
              <c:idx val="1"/>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F7F5-4DF0-9E9B-5E2C28803790}"/>
                </c:ext>
              </c:extLst>
            </c:dLbl>
            <c:dLbl>
              <c:idx val="3"/>
              <c:layout>
                <c:manualLayout>
                  <c:x val="6.1125605665300037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9-F7F5-4DF0-9E9B-5E2C28803790}"/>
                </c:ext>
              </c:extLst>
            </c:dLbl>
            <c:dLbl>
              <c:idx val="4"/>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A-F7F5-4DF0-9E9B-5E2C28803790}"/>
                </c:ext>
              </c:extLst>
            </c:dLbl>
            <c:dLbl>
              <c:idx val="5"/>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B-F7F5-4DF0-9E9B-5E2C28803790}"/>
                </c:ext>
              </c:extLst>
            </c:dLbl>
            <c:dLbl>
              <c:idx val="6"/>
              <c:layout>
                <c:manualLayout>
                  <c:x val="6.8579947819604914E-2"/>
                  <c:y val="3.073286052009456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C-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Sheet1!$A$3:$G$3</c:f>
              <c:numCache>
                <c:formatCode>General</c:formatCode>
                <c:ptCount val="7"/>
                <c:pt idx="1">
                  <c:v>143900</c:v>
                </c:pt>
                <c:pt idx="2">
                  <c:v>108500</c:v>
                </c:pt>
                <c:pt idx="3">
                  <c:v>78300</c:v>
                </c:pt>
                <c:pt idx="4">
                  <c:v>125000</c:v>
                </c:pt>
                <c:pt idx="5">
                  <c:v>125000</c:v>
                </c:pt>
                <c:pt idx="6">
                  <c:v>112900</c:v>
                </c:pt>
              </c:numCache>
            </c:numRef>
          </c:val>
          <c:smooth val="0"/>
          <c:extLst>
            <c:ext xmlns:c16="http://schemas.microsoft.com/office/drawing/2014/chart" uri="{C3380CC4-5D6E-409C-BE32-E72D297353CC}">
              <c16:uniqueId val="{0000000D-F7F5-4DF0-9E9B-5E2C28803790}"/>
            </c:ext>
          </c:extLst>
        </c:ser>
        <c:ser>
          <c:idx val="2"/>
          <c:order val="2"/>
          <c:spPr>
            <a:ln>
              <a:noFill/>
            </a:ln>
          </c:spPr>
          <c:marker>
            <c:symbol val="none"/>
          </c:marker>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E-F7F5-4DF0-9E9B-5E2C28803790}"/>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F-F7F5-4DF0-9E9B-5E2C28803790}"/>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0-F7F5-4DF0-9E9B-5E2C28803790}"/>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1-F7F5-4DF0-9E9B-5E2C28803790}"/>
              </c:ext>
            </c:extLst>
          </c:dPt>
          <c:dLbls>
            <c:dLbl>
              <c:idx val="3"/>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F-F7F5-4DF0-9E9B-5E2C28803790}"/>
                </c:ext>
              </c:extLst>
            </c:dLbl>
            <c:dLbl>
              <c:idx val="4"/>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0-F7F5-4DF0-9E9B-5E2C28803790}"/>
                </c:ext>
              </c:extLst>
            </c:dLbl>
            <c:dLbl>
              <c:idx val="6"/>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1-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Sheet1!$A$4:$G$4</c:f>
                <c:numCache>
                  <c:formatCode>General</c:formatCode>
                  <c:ptCount val="7"/>
                  <c:pt idx="2">
                    <c:v>-15500</c:v>
                  </c:pt>
                  <c:pt idx="3">
                    <c:v>-6200</c:v>
                  </c:pt>
                  <c:pt idx="4">
                    <c:v>-22000</c:v>
                  </c:pt>
                  <c:pt idx="6">
                    <c:v>-11000</c:v>
                  </c:pt>
                </c:numCache>
              </c:numRef>
            </c:plus>
            <c:spPr>
              <a:ln w="12700" cmpd="sng" algn="ctr">
                <a:solidFill>
                  <a:schemeClr val="accent6"/>
                </a:solidFill>
                <a:prstDash val="solid"/>
              </a:ln>
            </c:spPr>
          </c:errBars>
          <c:val>
            <c:numRef>
              <c:f>Sheet1!$A$5:$G$5</c:f>
              <c:numCache>
                <c:formatCode>General</c:formatCode>
                <c:ptCount val="7"/>
                <c:pt idx="2">
                  <c:v>124000</c:v>
                </c:pt>
                <c:pt idx="3">
                  <c:v>84500</c:v>
                </c:pt>
                <c:pt idx="4">
                  <c:v>147000</c:v>
                </c:pt>
                <c:pt idx="5">
                  <c:v>135450</c:v>
                </c:pt>
                <c:pt idx="6">
                  <c:v>123900</c:v>
                </c:pt>
              </c:numCache>
            </c:numRef>
          </c:val>
          <c:smooth val="0"/>
          <c:extLst>
            <c:ext xmlns:c16="http://schemas.microsoft.com/office/drawing/2014/chart" uri="{C3380CC4-5D6E-409C-BE32-E72D297353CC}">
              <c16:uniqueId val="{00000012-F7F5-4DF0-9E9B-5E2C28803790}"/>
            </c:ext>
          </c:extLst>
        </c:ser>
        <c:ser>
          <c:idx val="3"/>
          <c:order val="3"/>
          <c:spPr>
            <a:ln>
              <a:noFill/>
            </a:ln>
          </c:spPr>
          <c:marker>
            <c:symbol val="none"/>
          </c:marker>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3-F7F5-4DF0-9E9B-5E2C28803790}"/>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4-F7F5-4DF0-9E9B-5E2C28803790}"/>
              </c:ext>
            </c:extLst>
          </c:dPt>
          <c:dLbls>
            <c:dLbl>
              <c:idx val="6"/>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4-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Sheet1!$A$6:$G$6</c:f>
                <c:numCache>
                  <c:formatCode>General</c:formatCode>
                  <c:ptCount val="7"/>
                  <c:pt idx="2">
                    <c:v>-24500</c:v>
                  </c:pt>
                  <c:pt idx="6">
                    <c:v>-27000</c:v>
                  </c:pt>
                </c:numCache>
              </c:numRef>
            </c:plus>
            <c:spPr>
              <a:ln w="9525" cmpd="sng" algn="ctr">
                <a:solidFill>
                  <a:schemeClr val="tx1"/>
                </a:solidFill>
                <a:prstDash val="solid"/>
              </a:ln>
            </c:spPr>
          </c:errBars>
          <c:val>
            <c:numRef>
              <c:f>Sheet1!$A$7:$G$7</c:f>
              <c:numCache>
                <c:formatCode>General</c:formatCode>
                <c:ptCount val="7"/>
                <c:pt idx="2">
                  <c:v>133000</c:v>
                </c:pt>
                <c:pt idx="3">
                  <c:v>134725</c:v>
                </c:pt>
                <c:pt idx="4">
                  <c:v>136450</c:v>
                </c:pt>
                <c:pt idx="5">
                  <c:v>138175</c:v>
                </c:pt>
                <c:pt idx="6">
                  <c:v>139900</c:v>
                </c:pt>
              </c:numCache>
            </c:numRef>
          </c:val>
          <c:smooth val="0"/>
          <c:extLst>
            <c:ext xmlns:c16="http://schemas.microsoft.com/office/drawing/2014/chart" uri="{C3380CC4-5D6E-409C-BE32-E72D297353CC}">
              <c16:uniqueId val="{00000015-F7F5-4DF0-9E9B-5E2C28803790}"/>
            </c:ext>
          </c:extLst>
        </c:ser>
        <c:ser>
          <c:idx val="4"/>
          <c:order val="4"/>
          <c:spPr>
            <a:ln>
              <a:noFill/>
            </a:ln>
          </c:spPr>
          <c:marker>
            <c:symbol val="none"/>
          </c:marker>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6-F7F5-4DF0-9E9B-5E2C28803790}"/>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7-F7F5-4DF0-9E9B-5E2C28803790}"/>
              </c:ext>
            </c:extLst>
          </c:dPt>
          <c:dLbls>
            <c:dLbl>
              <c:idx val="2"/>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6-F7F5-4DF0-9E9B-5E2C28803790}"/>
                </c:ext>
              </c:extLst>
            </c:dLbl>
            <c:dLbl>
              <c:idx val="6"/>
              <c:layout>
                <c:manualLayout>
                  <c:x val="6.8579947819604914E-2"/>
                  <c:y val="2.1276595744680851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7-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Sheet1!$A$8:$G$8</c:f>
                <c:numCache>
                  <c:formatCode>General</c:formatCode>
                  <c:ptCount val="7"/>
                  <c:pt idx="2">
                    <c:v>-24000</c:v>
                  </c:pt>
                  <c:pt idx="6">
                    <c:v>3000</c:v>
                  </c:pt>
                </c:numCache>
              </c:numRef>
            </c:plus>
            <c:spPr>
              <a:ln w="12700" cmpd="sng" algn="ctr">
                <a:solidFill>
                  <a:schemeClr val="accent6"/>
                </a:solidFill>
                <a:prstDash val="solid"/>
              </a:ln>
            </c:spPr>
          </c:errBars>
          <c:val>
            <c:numRef>
              <c:f>Sheet1!$A$9:$G$9</c:f>
              <c:numCache>
                <c:formatCode>General</c:formatCode>
                <c:ptCount val="7"/>
                <c:pt idx="2">
                  <c:v>148000</c:v>
                </c:pt>
                <c:pt idx="6">
                  <c:v>120900</c:v>
                </c:pt>
              </c:numCache>
            </c:numRef>
          </c:val>
          <c:smooth val="0"/>
          <c:extLst>
            <c:ext xmlns:c16="http://schemas.microsoft.com/office/drawing/2014/chart" uri="{C3380CC4-5D6E-409C-BE32-E72D297353CC}">
              <c16:uniqueId val="{00000018-F7F5-4DF0-9E9B-5E2C28803790}"/>
            </c:ext>
          </c:extLst>
        </c:ser>
        <c:ser>
          <c:idx val="5"/>
          <c:order val="5"/>
          <c:spPr>
            <a:ln>
              <a:noFill/>
            </a:ln>
          </c:spPr>
          <c:marker>
            <c:symbol val="none"/>
          </c:marker>
          <c:errBars>
            <c:errDir val="y"/>
            <c:errBarType val="plus"/>
            <c:errValType val="cust"/>
            <c:noEndCap val="1"/>
            <c:plus>
              <c:numRef>
                <c:f>Sheet1!$A$10:$G$10</c:f>
                <c:numCache>
                  <c:formatCode>General</c:formatCode>
                  <c:ptCount val="7"/>
                  <c:pt idx="6">
                    <c:v>32000</c:v>
                  </c:pt>
                </c:numCache>
              </c:numRef>
            </c:plus>
            <c:spPr>
              <a:ln w="12700" cmpd="sng" algn="ctr">
                <a:solidFill>
                  <a:schemeClr val="accent6"/>
                </a:solidFill>
                <a:prstDash val="solid"/>
              </a:ln>
            </c:spPr>
          </c:errBars>
          <c:val>
            <c:numRef>
              <c:f>Sheet1!$A$11:$G$11</c:f>
              <c:numCache>
                <c:formatCode>General</c:formatCode>
                <c:ptCount val="7"/>
                <c:pt idx="2">
                  <c:v>148000</c:v>
                </c:pt>
                <c:pt idx="6">
                  <c:v>120900</c:v>
                </c:pt>
              </c:numCache>
            </c:numRef>
          </c:val>
          <c:smooth val="0"/>
          <c:extLst>
            <c:ext xmlns:c16="http://schemas.microsoft.com/office/drawing/2014/chart" uri="{C3380CC4-5D6E-409C-BE32-E72D297353CC}">
              <c16:uniqueId val="{00000019-F7F5-4DF0-9E9B-5E2C28803790}"/>
            </c:ext>
          </c:extLst>
        </c:ser>
        <c:ser>
          <c:idx val="6"/>
          <c:order val="6"/>
          <c:spPr>
            <a:ln>
              <a:noFill/>
            </a:ln>
          </c:spPr>
          <c:marker>
            <c:symbol val="none"/>
          </c:marker>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A-F7F5-4DF0-9E9B-5E2C28803790}"/>
              </c:ext>
            </c:extLst>
          </c:dPt>
          <c:dLbls>
            <c:dLbl>
              <c:idx val="6"/>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A-F7F5-4DF0-9E9B-5E2C2880379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Sheet1!$A$12:$G$12</c:f>
              <c:numCache>
                <c:formatCode>General</c:formatCode>
                <c:ptCount val="7"/>
                <c:pt idx="6">
                  <c:v>152900</c:v>
                </c:pt>
              </c:numCache>
            </c:numRef>
          </c:val>
          <c:smooth val="0"/>
          <c:extLst>
            <c:ext xmlns:c16="http://schemas.microsoft.com/office/drawing/2014/chart" uri="{C3380CC4-5D6E-409C-BE32-E72D297353CC}">
              <c16:uniqueId val="{0000001B-F7F5-4DF0-9E9B-5E2C28803790}"/>
            </c:ext>
          </c:extLst>
        </c:ser>
        <c:dLbls>
          <c:showLegendKey val="0"/>
          <c:showVal val="0"/>
          <c:showCatName val="0"/>
          <c:showSerName val="0"/>
          <c:showPercent val="0"/>
          <c:showBubbleSize val="0"/>
        </c:dLbls>
        <c:smooth val="0"/>
        <c:axId val="1011154431"/>
        <c:axId val="1"/>
      </c:lineChart>
      <c:catAx>
        <c:axId val="1011154431"/>
        <c:scaling>
          <c:orientation val="minMax"/>
        </c:scaling>
        <c:delete val="0"/>
        <c:axPos val="b"/>
        <c:majorGridlines>
          <c:spPr>
            <a:ln>
              <a:noFill/>
            </a:ln>
          </c:spPr>
        </c:majorGridlines>
        <c:majorTickMark val="none"/>
        <c:minorTickMark val="none"/>
        <c:tickLblPos val="none"/>
        <c:spPr>
          <a:ln w="12700" cmpd="sng" algn="ctr">
            <a:solidFill>
              <a:schemeClr val="tx1"/>
            </a:solidFill>
            <a:prstDash val="solid"/>
          </a:ln>
        </c:spPr>
        <c:crossAx val="1"/>
        <c:crosses val="min"/>
        <c:auto val="0"/>
        <c:lblAlgn val="ctr"/>
        <c:lblOffset val="100"/>
        <c:noMultiLvlLbl val="0"/>
      </c:catAx>
      <c:valAx>
        <c:axId val="1"/>
        <c:scaling>
          <c:orientation val="minMax"/>
          <c:max val="170000"/>
          <c:min val="50000"/>
        </c:scaling>
        <c:delete val="0"/>
        <c:axPos val="l"/>
        <c:majorGridlines>
          <c:spPr>
            <a:ln>
              <a:noFill/>
            </a:ln>
          </c:spPr>
        </c:majorGridlines>
        <c:numFmt formatCode="General" sourceLinked="1"/>
        <c:majorTickMark val="none"/>
        <c:minorTickMark val="none"/>
        <c:tickLblPos val="none"/>
        <c:spPr>
          <a:ln>
            <a:noFill/>
          </a:ln>
        </c:spPr>
        <c:crossAx val="1011154431"/>
        <c:crosses val="min"/>
        <c:crossBetween val="midCat"/>
      </c:valAx>
    </c:plotArea>
    <c:plotVisOnly val="0"/>
    <c:dispBlanksAs val="gap"/>
    <c:showDLblsOverMax val="1"/>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8099547511312219E-2"/>
          <c:y val="6.9148936170212769E-2"/>
          <c:w val="0.92829794639749386"/>
          <c:h val="0.86170212765957444"/>
        </c:manualLayout>
      </c:layout>
      <c:lineChart>
        <c:grouping val="standard"/>
        <c:varyColors val="0"/>
        <c:ser>
          <c:idx val="0"/>
          <c:order val="0"/>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0-CCA3-4B29-B8FA-0A6ECB64A303}"/>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1-CCA3-4B29-B8FA-0A6ECB64A303}"/>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2-CCA3-4B29-B8FA-0A6ECB64A303}"/>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3-CCA3-4B29-B8FA-0A6ECB64A303}"/>
              </c:ext>
            </c:extLst>
          </c:dPt>
          <c:dLbls>
            <c:dLbl>
              <c:idx val="1"/>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CCA3-4B29-B8FA-0A6ECB64A303}"/>
                </c:ext>
              </c:extLst>
            </c:dLbl>
            <c:dLbl>
              <c:idx val="2"/>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CCA3-4B29-B8FA-0A6ECB64A303}"/>
                </c:ext>
              </c:extLst>
            </c:dLbl>
            <c:dLbl>
              <c:idx val="3"/>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CCA3-4B29-B8FA-0A6ECB64A303}"/>
                </c:ext>
              </c:extLst>
            </c:dLbl>
            <c:dLbl>
              <c:idx val="4"/>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CCA3-4B29-B8FA-0A6ECB64A30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Sheet1!$A$1:$E$1</c:f>
                <c:numCache>
                  <c:formatCode>General</c:formatCode>
                  <c:ptCount val="5"/>
                  <c:pt idx="1">
                    <c:v>30000</c:v>
                  </c:pt>
                  <c:pt idx="2">
                    <c:v>23000</c:v>
                  </c:pt>
                  <c:pt idx="3">
                    <c:v>15000</c:v>
                  </c:pt>
                </c:numCache>
              </c:numRef>
            </c:plus>
            <c:spPr>
              <a:ln w="12700" cmpd="sng" algn="ctr">
                <a:solidFill>
                  <a:schemeClr val="accent6"/>
                </a:solidFill>
                <a:prstDash val="solid"/>
              </a:ln>
            </c:spPr>
          </c:errBars>
          <c:val>
            <c:numRef>
              <c:f>Sheet1!$A$2:$E$2</c:f>
              <c:numCache>
                <c:formatCode>#,##0;"-"#,##0</c:formatCode>
                <c:ptCount val="5"/>
                <c:pt idx="1">
                  <c:v>119900</c:v>
                </c:pt>
                <c:pt idx="2">
                  <c:v>109900</c:v>
                </c:pt>
                <c:pt idx="3">
                  <c:v>170900</c:v>
                </c:pt>
                <c:pt idx="4">
                  <c:v>139000</c:v>
                </c:pt>
              </c:numCache>
            </c:numRef>
          </c:val>
          <c:smooth val="0"/>
          <c:extLst>
            <c:ext xmlns:c16="http://schemas.microsoft.com/office/drawing/2014/chart" uri="{C3380CC4-5D6E-409C-BE32-E72D297353CC}">
              <c16:uniqueId val="{00000004-CCA3-4B29-B8FA-0A6ECB64A303}"/>
            </c:ext>
          </c:extLst>
        </c:ser>
        <c:ser>
          <c:idx val="1"/>
          <c:order val="1"/>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5-CCA3-4B29-B8FA-0A6ECB64A303}"/>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6-CCA3-4B29-B8FA-0A6ECB64A303}"/>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7-CCA3-4B29-B8FA-0A6ECB64A303}"/>
              </c:ext>
            </c:extLst>
          </c:dPt>
          <c:dLbls>
            <c:dLbl>
              <c:idx val="1"/>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CCA3-4B29-B8FA-0A6ECB64A303}"/>
                </c:ext>
              </c:extLst>
            </c:dLbl>
            <c:dLbl>
              <c:idx val="2"/>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CCA3-4B29-B8FA-0A6ECB64A303}"/>
                </c:ext>
              </c:extLst>
            </c:dLbl>
            <c:dLbl>
              <c:idx val="3"/>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CCA3-4B29-B8FA-0A6ECB64A30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Sheet1!$A$3:$E$3</c:f>
              <c:numCache>
                <c:formatCode>#,##0;"-"#,##0</c:formatCode>
                <c:ptCount val="5"/>
                <c:pt idx="1">
                  <c:v>149900</c:v>
                </c:pt>
                <c:pt idx="2">
                  <c:v>132900</c:v>
                </c:pt>
                <c:pt idx="3">
                  <c:v>185900</c:v>
                </c:pt>
              </c:numCache>
            </c:numRef>
          </c:val>
          <c:smooth val="0"/>
          <c:extLst>
            <c:ext xmlns:c16="http://schemas.microsoft.com/office/drawing/2014/chart" uri="{C3380CC4-5D6E-409C-BE32-E72D297353CC}">
              <c16:uniqueId val="{00000008-CCA3-4B29-B8FA-0A6ECB64A303}"/>
            </c:ext>
          </c:extLst>
        </c:ser>
        <c:dLbls>
          <c:showLegendKey val="0"/>
          <c:showVal val="0"/>
          <c:showCatName val="0"/>
          <c:showSerName val="0"/>
          <c:showPercent val="0"/>
          <c:showBubbleSize val="0"/>
        </c:dLbls>
        <c:smooth val="0"/>
        <c:axId val="494695359"/>
        <c:axId val="1"/>
      </c:lineChart>
      <c:catAx>
        <c:axId val="494695359"/>
        <c:scaling>
          <c:orientation val="minMax"/>
        </c:scaling>
        <c:delete val="0"/>
        <c:axPos val="b"/>
        <c:majorGridlines>
          <c:spPr>
            <a:ln>
              <a:noFill/>
            </a:ln>
          </c:spPr>
        </c:majorGridlines>
        <c:majorTickMark val="none"/>
        <c:minorTickMark val="none"/>
        <c:tickLblPos val="none"/>
        <c:spPr>
          <a:ln w="12700" cmpd="sng" algn="ctr">
            <a:solidFill>
              <a:schemeClr val="tx1"/>
            </a:solidFill>
            <a:prstDash val="solid"/>
          </a:ln>
        </c:spPr>
        <c:crossAx val="1"/>
        <c:crosses val="min"/>
        <c:auto val="0"/>
        <c:lblAlgn val="ctr"/>
        <c:lblOffset val="100"/>
        <c:noMultiLvlLbl val="0"/>
      </c:catAx>
      <c:valAx>
        <c:axId val="1"/>
        <c:scaling>
          <c:orientation val="minMax"/>
          <c:max val="200000"/>
          <c:min val="90000"/>
        </c:scaling>
        <c:delete val="0"/>
        <c:axPos val="l"/>
        <c:majorGridlines>
          <c:spPr>
            <a:ln>
              <a:noFill/>
            </a:ln>
          </c:spPr>
        </c:majorGridlines>
        <c:numFmt formatCode="General" sourceLinked="1"/>
        <c:majorTickMark val="none"/>
        <c:minorTickMark val="none"/>
        <c:tickLblPos val="none"/>
        <c:spPr>
          <a:ln>
            <a:noFill/>
          </a:ln>
        </c:spPr>
        <c:crossAx val="494695359"/>
        <c:crosses val="min"/>
        <c:crossBetween val="midCat"/>
      </c:valAx>
    </c:plotArea>
    <c:plotVisOnly val="0"/>
    <c:dispBlanksAs val="gap"/>
    <c:showDLblsOverMax val="1"/>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1252864782276549E-2"/>
          <c:y val="0.11580294305822136"/>
          <c:w val="0.91749427043544696"/>
          <c:h val="0.76839411388355727"/>
        </c:manualLayout>
      </c:layout>
      <c:pieChart>
        <c:varyColors val="0"/>
        <c:ser>
          <c:idx val="0"/>
          <c:order val="0"/>
          <c:dPt>
            <c:idx val="0"/>
            <c:bubble3D val="0"/>
            <c:spPr>
              <a:solidFill>
                <a:srgbClr val="DFE5EF"/>
              </a:solidFill>
              <a:ln w="9525" cmpd="sng" algn="ctr">
                <a:solidFill>
                  <a:schemeClr val="tx1"/>
                </a:solidFill>
                <a:prstDash val="solid"/>
              </a:ln>
            </c:spPr>
            <c:extLst>
              <c:ext xmlns:c16="http://schemas.microsoft.com/office/drawing/2014/chart" uri="{C3380CC4-5D6E-409C-BE32-E72D297353CC}">
                <c16:uniqueId val="{00000000-27E9-4BAE-BBAA-7BF1DBA89FD5}"/>
              </c:ext>
            </c:extLst>
          </c:dPt>
          <c:dPt>
            <c:idx val="1"/>
            <c:bubble3D val="0"/>
            <c:spPr>
              <a:solidFill>
                <a:srgbClr val="364D6E"/>
              </a:solidFill>
              <a:ln w="9525" cmpd="sng" algn="ctr">
                <a:solidFill>
                  <a:schemeClr val="tx1"/>
                </a:solidFill>
                <a:prstDash val="solid"/>
              </a:ln>
            </c:spPr>
            <c:extLst>
              <c:ext xmlns:c16="http://schemas.microsoft.com/office/drawing/2014/chart" uri="{C3380CC4-5D6E-409C-BE32-E72D297353CC}">
                <c16:uniqueId val="{00000001-27E9-4BAE-BBAA-7BF1DBA89FD5}"/>
              </c:ext>
            </c:extLst>
          </c:dPt>
          <c:dPt>
            <c:idx val="2"/>
            <c:bubble3D val="0"/>
            <c:spPr>
              <a:solidFill>
                <a:srgbClr val="D6D7D9"/>
              </a:solidFill>
              <a:ln w="9525" cmpd="sng" algn="ctr">
                <a:solidFill>
                  <a:schemeClr val="tx1"/>
                </a:solidFill>
                <a:prstDash val="solid"/>
              </a:ln>
            </c:spPr>
            <c:extLst>
              <c:ext xmlns:c16="http://schemas.microsoft.com/office/drawing/2014/chart" uri="{C3380CC4-5D6E-409C-BE32-E72D297353CC}">
                <c16:uniqueId val="{00000002-27E9-4BAE-BBAA-7BF1DBA89FD5}"/>
              </c:ext>
            </c:extLst>
          </c:dPt>
          <c:dPt>
            <c:idx val="3"/>
            <c:bubble3D val="0"/>
            <c:spPr>
              <a:solidFill>
                <a:schemeClr val="accent4"/>
              </a:solidFill>
              <a:ln w="9525" cmpd="sng" algn="ctr">
                <a:solidFill>
                  <a:schemeClr val="tx1"/>
                </a:solidFill>
                <a:prstDash val="solid"/>
              </a:ln>
            </c:spPr>
            <c:extLst>
              <c:ext xmlns:c16="http://schemas.microsoft.com/office/drawing/2014/chart" uri="{C3380CC4-5D6E-409C-BE32-E72D297353CC}">
                <c16:uniqueId val="{00000003-27E9-4BAE-BBAA-7BF1DBA89FD5}"/>
              </c:ext>
            </c:extLst>
          </c:dPt>
          <c:dLbls>
            <c:dLbl>
              <c:idx val="0"/>
              <c:layout>
                <c:manualLayout>
                  <c:x val="-9.4728800611153546E-2"/>
                  <c:y val="0.10876519513755598"/>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27E9-4BAE-BBAA-7BF1DBA89FD5}"/>
                </c:ext>
              </c:extLst>
            </c:dLbl>
            <c:dLbl>
              <c:idx val="1"/>
              <c:layout>
                <c:manualLayout>
                  <c:x val="2.8265851795263561E-2"/>
                  <c:y val="-0.15035188739603328"/>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27E9-4BAE-BBAA-7BF1DBA89FD5}"/>
                </c:ext>
              </c:extLst>
            </c:dLbl>
            <c:dLbl>
              <c:idx val="3"/>
              <c:layout>
                <c:manualLayout>
                  <c:x val="0.12070282658517953"/>
                  <c:y val="-8.3813179782469605E-2"/>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27E9-4BAE-BBAA-7BF1DBA89FD5}"/>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Sheet1!$A$1:$A$4</c:f>
              <c:numCache>
                <c:formatCode>General</c:formatCode>
                <c:ptCount val="4"/>
                <c:pt idx="0">
                  <c:v>80</c:v>
                </c:pt>
                <c:pt idx="1">
                  <c:v>5</c:v>
                </c:pt>
                <c:pt idx="2">
                  <c:v>3</c:v>
                </c:pt>
                <c:pt idx="3">
                  <c:v>12</c:v>
                </c:pt>
              </c:numCache>
            </c:numRef>
          </c:val>
          <c:extLst>
            <c:ext xmlns:c16="http://schemas.microsoft.com/office/drawing/2014/chart" uri="{C3380CC4-5D6E-409C-BE32-E72D297353CC}">
              <c16:uniqueId val="{00000004-27E9-4BAE-BBAA-7BF1DBA89FD5}"/>
            </c:ext>
          </c:extLst>
        </c:ser>
        <c:dLbls>
          <c:showLegendKey val="0"/>
          <c:showVal val="0"/>
          <c:showCatName val="0"/>
          <c:showSerName val="0"/>
          <c:showPercent val="0"/>
          <c:showBubbleSize val="0"/>
          <c:showLeaderLines val="1"/>
        </c:dLbls>
        <c:firstSliceAng val="72"/>
      </c:pieChart>
    </c:plotArea>
    <c:plotVisOnly val="0"/>
    <c:dispBlanksAs val="gap"/>
    <c:showDLblsOverMax val="1"/>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0626735422451407E-2"/>
          <c:y val="6.9148936170212769E-2"/>
          <c:w val="0.91828639428798098"/>
          <c:h val="0.86170212765957444"/>
        </c:manualLayout>
      </c:layout>
      <c:lineChart>
        <c:grouping val="standard"/>
        <c:varyColors val="0"/>
        <c:ser>
          <c:idx val="0"/>
          <c:order val="0"/>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0-8D35-480D-B5C2-187F6746551A}"/>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1-8D35-480D-B5C2-187F6746551A}"/>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2-8D35-480D-B5C2-187F6746551A}"/>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3-8D35-480D-B5C2-187F6746551A}"/>
              </c:ext>
            </c:extLst>
          </c:dPt>
          <c:dLbls>
            <c:dLbl>
              <c:idx val="1"/>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8D35-480D-B5C2-187F6746551A}"/>
                </c:ext>
              </c:extLst>
            </c:dLbl>
            <c:dLbl>
              <c:idx val="2"/>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8D35-480D-B5C2-187F6746551A}"/>
                </c:ext>
              </c:extLst>
            </c:dLbl>
            <c:dLbl>
              <c:idx val="3"/>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8D35-480D-B5C2-187F6746551A}"/>
                </c:ext>
              </c:extLst>
            </c:dLbl>
            <c:dLbl>
              <c:idx val="4"/>
              <c:layout>
                <c:manualLayout>
                  <c:x val="0"/>
                  <c:y val="5.2009456264775412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8D35-480D-B5C2-187F6746551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Sheet1!$A$1:$E$1</c:f>
              <c:numCache>
                <c:formatCode>General</c:formatCode>
                <c:ptCount val="5"/>
                <c:pt idx="1">
                  <c:v>149900</c:v>
                </c:pt>
                <c:pt idx="2">
                  <c:v>167990</c:v>
                </c:pt>
                <c:pt idx="3">
                  <c:v>185000</c:v>
                </c:pt>
                <c:pt idx="4">
                  <c:v>153000</c:v>
                </c:pt>
              </c:numCache>
            </c:numRef>
          </c:val>
          <c:smooth val="0"/>
          <c:extLst>
            <c:ext xmlns:c16="http://schemas.microsoft.com/office/drawing/2014/chart" uri="{C3380CC4-5D6E-409C-BE32-E72D297353CC}">
              <c16:uniqueId val="{00000004-8D35-480D-B5C2-187F6746551A}"/>
            </c:ext>
          </c:extLst>
        </c:ser>
        <c:ser>
          <c:idx val="1"/>
          <c:order val="1"/>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5-8D35-480D-B5C2-187F6746551A}"/>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6-8D35-480D-B5C2-187F6746551A}"/>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7-8D35-480D-B5C2-187F6746551A}"/>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8-8D35-480D-B5C2-187F6746551A}"/>
              </c:ext>
            </c:extLst>
          </c:dPt>
          <c:dLbls>
            <c:dLbl>
              <c:idx val="1"/>
              <c:layout>
                <c:manualLayout>
                  <c:x val="-7.2986909956366516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8D35-480D-B5C2-187F6746551A}"/>
                </c:ext>
              </c:extLst>
            </c:dLbl>
            <c:dLbl>
              <c:idx val="2"/>
              <c:layout>
                <c:manualLayout>
                  <c:x val="7.2986909956366516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8D35-480D-B5C2-187F6746551A}"/>
                </c:ext>
              </c:extLst>
            </c:dLbl>
            <c:dLbl>
              <c:idx val="3"/>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8D35-480D-B5C2-187F6746551A}"/>
                </c:ext>
              </c:extLst>
            </c:dLbl>
            <c:dLbl>
              <c:idx val="4"/>
              <c:layout>
                <c:manualLayout>
                  <c:x val="-7.2986909956366516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8-8D35-480D-B5C2-187F6746551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Sheet1!$A$2:$E$2</c:f>
                <c:numCache>
                  <c:formatCode>General</c:formatCode>
                  <c:ptCount val="5"/>
                  <c:pt idx="1">
                    <c:v>-15000</c:v>
                  </c:pt>
                  <c:pt idx="2">
                    <c:v>-30000</c:v>
                  </c:pt>
                  <c:pt idx="3">
                    <c:v>-40000</c:v>
                  </c:pt>
                  <c:pt idx="4">
                    <c:v>-10000</c:v>
                  </c:pt>
                </c:numCache>
              </c:numRef>
            </c:plus>
            <c:spPr>
              <a:ln w="12700" cmpd="sng" algn="ctr">
                <a:solidFill>
                  <a:schemeClr val="accent6"/>
                </a:solidFill>
                <a:prstDash val="solid"/>
              </a:ln>
            </c:spPr>
          </c:errBars>
          <c:val>
            <c:numRef>
              <c:f>Sheet1!$A$3:$E$3</c:f>
              <c:numCache>
                <c:formatCode>General</c:formatCode>
                <c:ptCount val="5"/>
                <c:pt idx="1">
                  <c:v>164900</c:v>
                </c:pt>
                <c:pt idx="2">
                  <c:v>197990</c:v>
                </c:pt>
                <c:pt idx="3">
                  <c:v>225000</c:v>
                </c:pt>
                <c:pt idx="4">
                  <c:v>163000</c:v>
                </c:pt>
              </c:numCache>
            </c:numRef>
          </c:val>
          <c:smooth val="0"/>
          <c:extLst>
            <c:ext xmlns:c16="http://schemas.microsoft.com/office/drawing/2014/chart" uri="{C3380CC4-5D6E-409C-BE32-E72D297353CC}">
              <c16:uniqueId val="{00000009-8D35-480D-B5C2-187F6746551A}"/>
            </c:ext>
          </c:extLst>
        </c:ser>
        <c:ser>
          <c:idx val="2"/>
          <c:order val="2"/>
          <c:spPr>
            <a:ln>
              <a:noFill/>
            </a:ln>
          </c:spPr>
          <c:marker>
            <c:symbol val="none"/>
          </c:marker>
          <c:errBars>
            <c:errDir val="y"/>
            <c:errBarType val="plus"/>
            <c:errValType val="cust"/>
            <c:noEndCap val="1"/>
            <c:plus>
              <c:numRef>
                <c:f>Sheet1!$A$4:$E$4</c:f>
                <c:numCache>
                  <c:formatCode>General</c:formatCode>
                  <c:ptCount val="5"/>
                  <c:pt idx="1">
                    <c:v>30000</c:v>
                  </c:pt>
                  <c:pt idx="2">
                    <c:v>22000</c:v>
                  </c:pt>
                  <c:pt idx="4">
                    <c:v>17000</c:v>
                  </c:pt>
                </c:numCache>
              </c:numRef>
            </c:plus>
            <c:spPr>
              <a:ln w="12700" cmpd="sng" algn="ctr">
                <a:solidFill>
                  <a:schemeClr val="accent6"/>
                </a:solidFill>
                <a:prstDash val="solid"/>
              </a:ln>
            </c:spPr>
          </c:errBars>
          <c:val>
            <c:numRef>
              <c:f>Sheet1!$A$5:$E$5</c:f>
              <c:numCache>
                <c:formatCode>General</c:formatCode>
                <c:ptCount val="5"/>
                <c:pt idx="1">
                  <c:v>164900</c:v>
                </c:pt>
                <c:pt idx="2">
                  <c:v>197990</c:v>
                </c:pt>
                <c:pt idx="3">
                  <c:v>225000</c:v>
                </c:pt>
                <c:pt idx="4">
                  <c:v>163000</c:v>
                </c:pt>
              </c:numCache>
            </c:numRef>
          </c:val>
          <c:smooth val="0"/>
          <c:extLst>
            <c:ext xmlns:c16="http://schemas.microsoft.com/office/drawing/2014/chart" uri="{C3380CC4-5D6E-409C-BE32-E72D297353CC}">
              <c16:uniqueId val="{0000000A-8D35-480D-B5C2-187F6746551A}"/>
            </c:ext>
          </c:extLst>
        </c:ser>
        <c:ser>
          <c:idx val="3"/>
          <c:order val="3"/>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B-8D35-480D-B5C2-187F6746551A}"/>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C-8D35-480D-B5C2-187F6746551A}"/>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D-8D35-480D-B5C2-187F6746551A}"/>
              </c:ext>
            </c:extLst>
          </c:dPt>
          <c:dLbls>
            <c:dLbl>
              <c:idx val="1"/>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B-8D35-480D-B5C2-187F6746551A}"/>
                </c:ext>
              </c:extLst>
            </c:dLbl>
            <c:dLbl>
              <c:idx val="2"/>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C-8D35-480D-B5C2-187F6746551A}"/>
                </c:ext>
              </c:extLst>
            </c:dLbl>
            <c:dLbl>
              <c:idx val="4"/>
              <c:layout>
                <c:manualLayout>
                  <c:x val="0"/>
                  <c:y val="-5.26004728132387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D-8D35-480D-B5C2-187F6746551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Sheet1!$A$6:$E$6</c:f>
              <c:numCache>
                <c:formatCode>General</c:formatCode>
                <c:ptCount val="5"/>
                <c:pt idx="1">
                  <c:v>194900</c:v>
                </c:pt>
                <c:pt idx="2">
                  <c:v>219990</c:v>
                </c:pt>
                <c:pt idx="3">
                  <c:v>199995</c:v>
                </c:pt>
                <c:pt idx="4">
                  <c:v>180000</c:v>
                </c:pt>
              </c:numCache>
            </c:numRef>
          </c:val>
          <c:smooth val="0"/>
          <c:extLst>
            <c:ext xmlns:c16="http://schemas.microsoft.com/office/drawing/2014/chart" uri="{C3380CC4-5D6E-409C-BE32-E72D297353CC}">
              <c16:uniqueId val="{0000000E-8D35-480D-B5C2-187F6746551A}"/>
            </c:ext>
          </c:extLst>
        </c:ser>
        <c:dLbls>
          <c:showLegendKey val="0"/>
          <c:showVal val="0"/>
          <c:showCatName val="0"/>
          <c:showSerName val="0"/>
          <c:showPercent val="0"/>
          <c:showBubbleSize val="0"/>
        </c:dLbls>
        <c:smooth val="0"/>
        <c:axId val="494693919"/>
        <c:axId val="1"/>
      </c:lineChart>
      <c:catAx>
        <c:axId val="494693919"/>
        <c:scaling>
          <c:orientation val="minMax"/>
        </c:scaling>
        <c:delete val="0"/>
        <c:axPos val="b"/>
        <c:majorGridlines>
          <c:spPr>
            <a:ln>
              <a:noFill/>
            </a:ln>
          </c:spPr>
        </c:majorGridlines>
        <c:majorTickMark val="none"/>
        <c:minorTickMark val="none"/>
        <c:tickLblPos val="none"/>
        <c:spPr>
          <a:ln w="12700" cmpd="sng" algn="ctr">
            <a:solidFill>
              <a:schemeClr val="tx1"/>
            </a:solidFill>
            <a:prstDash val="solid"/>
          </a:ln>
        </c:spPr>
        <c:crossAx val="1"/>
        <c:crosses val="min"/>
        <c:auto val="0"/>
        <c:lblAlgn val="ctr"/>
        <c:lblOffset val="100"/>
        <c:noMultiLvlLbl val="0"/>
      </c:catAx>
      <c:valAx>
        <c:axId val="1"/>
        <c:scaling>
          <c:orientation val="minMax"/>
          <c:max val="260000"/>
          <c:min val="120000"/>
        </c:scaling>
        <c:delete val="0"/>
        <c:axPos val="l"/>
        <c:majorGridlines>
          <c:spPr>
            <a:ln>
              <a:noFill/>
            </a:ln>
          </c:spPr>
        </c:majorGridlines>
        <c:numFmt formatCode="General" sourceLinked="1"/>
        <c:majorTickMark val="none"/>
        <c:minorTickMark val="none"/>
        <c:tickLblPos val="none"/>
        <c:spPr>
          <a:ln>
            <a:noFill/>
          </a:ln>
        </c:spPr>
        <c:crossAx val="494693919"/>
        <c:crosses val="min"/>
        <c:crossBetween val="midCat"/>
      </c:valAx>
    </c:plotArea>
    <c:plotVisOnly val="0"/>
    <c:dispBlanksAs val="gap"/>
    <c:showDLblsOverMax val="1"/>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048892284186402E-2"/>
          <c:y val="0.11580294305822136"/>
          <c:w val="0.91749427043544696"/>
          <c:h val="0.76839411388355727"/>
        </c:manualLayout>
      </c:layout>
      <c:pieChart>
        <c:varyColors val="0"/>
        <c:ser>
          <c:idx val="0"/>
          <c:order val="0"/>
          <c:dPt>
            <c:idx val="0"/>
            <c:bubble3D val="0"/>
            <c:spPr>
              <a:solidFill>
                <a:srgbClr val="C3CFE1"/>
              </a:solidFill>
              <a:ln w="9525" cmpd="sng" algn="ctr">
                <a:solidFill>
                  <a:schemeClr val="tx1"/>
                </a:solidFill>
                <a:prstDash val="solid"/>
              </a:ln>
            </c:spPr>
            <c:extLst>
              <c:ext xmlns:c16="http://schemas.microsoft.com/office/drawing/2014/chart" uri="{C3380CC4-5D6E-409C-BE32-E72D297353CC}">
                <c16:uniqueId val="{00000000-B0AD-4C08-BCFA-3F252AE5BFA1}"/>
              </c:ext>
            </c:extLst>
          </c:dPt>
          <c:dPt>
            <c:idx val="1"/>
            <c:bubble3D val="0"/>
            <c:spPr>
              <a:solidFill>
                <a:schemeClr val="accent4"/>
              </a:solidFill>
              <a:ln w="9525" cmpd="sng" algn="ctr">
                <a:solidFill>
                  <a:schemeClr val="tx1"/>
                </a:solidFill>
                <a:prstDash val="solid"/>
              </a:ln>
            </c:spPr>
            <c:extLst>
              <c:ext xmlns:c16="http://schemas.microsoft.com/office/drawing/2014/chart" uri="{C3380CC4-5D6E-409C-BE32-E72D297353CC}">
                <c16:uniqueId val="{00000001-B0AD-4C08-BCFA-3F252AE5BFA1}"/>
              </c:ext>
            </c:extLst>
          </c:dPt>
          <c:dPt>
            <c:idx val="2"/>
            <c:bubble3D val="0"/>
            <c:spPr>
              <a:solidFill>
                <a:srgbClr val="808080"/>
              </a:solidFill>
              <a:ln w="9525" cmpd="sng" algn="ctr">
                <a:solidFill>
                  <a:schemeClr val="tx1"/>
                </a:solidFill>
                <a:prstDash val="solid"/>
              </a:ln>
            </c:spPr>
            <c:extLst>
              <c:ext xmlns:c16="http://schemas.microsoft.com/office/drawing/2014/chart" uri="{C3380CC4-5D6E-409C-BE32-E72D297353CC}">
                <c16:uniqueId val="{00000002-B0AD-4C08-BCFA-3F252AE5BFA1}"/>
              </c:ext>
            </c:extLst>
          </c:dPt>
          <c:dPt>
            <c:idx val="3"/>
            <c:bubble3D val="0"/>
            <c:spPr>
              <a:solidFill>
                <a:srgbClr val="4C6C9C"/>
              </a:solidFill>
              <a:ln w="9525" cmpd="sng" algn="ctr">
                <a:solidFill>
                  <a:schemeClr val="tx1"/>
                </a:solidFill>
                <a:prstDash val="solid"/>
              </a:ln>
            </c:spPr>
            <c:extLst>
              <c:ext xmlns:c16="http://schemas.microsoft.com/office/drawing/2014/chart" uri="{C3380CC4-5D6E-409C-BE32-E72D297353CC}">
                <c16:uniqueId val="{00000003-B0AD-4C08-BCFA-3F252AE5BFA1}"/>
              </c:ext>
            </c:extLst>
          </c:dPt>
          <c:dPt>
            <c:idx val="4"/>
            <c:bubble3D val="0"/>
            <c:spPr>
              <a:solidFill>
                <a:srgbClr val="DFE5EF"/>
              </a:solidFill>
              <a:ln w="9525" cmpd="sng" algn="ctr">
                <a:solidFill>
                  <a:schemeClr val="tx1"/>
                </a:solidFill>
                <a:prstDash val="solid"/>
              </a:ln>
            </c:spPr>
            <c:extLst>
              <c:ext xmlns:c16="http://schemas.microsoft.com/office/drawing/2014/chart" uri="{C3380CC4-5D6E-409C-BE32-E72D297353CC}">
                <c16:uniqueId val="{00000004-B0AD-4C08-BCFA-3F252AE5BFA1}"/>
              </c:ext>
            </c:extLst>
          </c:dPt>
          <c:dPt>
            <c:idx val="5"/>
            <c:bubble3D val="0"/>
            <c:spPr>
              <a:solidFill>
                <a:srgbClr val="C0C0C0"/>
              </a:solidFill>
              <a:ln w="9525" cmpd="sng" algn="ctr">
                <a:solidFill>
                  <a:schemeClr val="tx1"/>
                </a:solidFill>
                <a:prstDash val="solid"/>
              </a:ln>
            </c:spPr>
            <c:extLst>
              <c:ext xmlns:c16="http://schemas.microsoft.com/office/drawing/2014/chart" uri="{C3380CC4-5D6E-409C-BE32-E72D297353CC}">
                <c16:uniqueId val="{00000005-B0AD-4C08-BCFA-3F252AE5BFA1}"/>
              </c:ext>
            </c:extLst>
          </c:dPt>
          <c:dLbls>
            <c:dLbl>
              <c:idx val="0"/>
              <c:layout>
                <c:manualLayout>
                  <c:x val="0.15660809778456838"/>
                  <c:y val="-2.4312220089571339E-2"/>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B0AD-4C08-BCFA-3F252AE5BFA1}"/>
                </c:ext>
              </c:extLst>
            </c:dLbl>
            <c:dLbl>
              <c:idx val="1"/>
              <c:layout>
                <c:manualLayout>
                  <c:x val="-1.2223071046600458E-2"/>
                  <c:y val="0.15227127319257838"/>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B0AD-4C08-BCFA-3F252AE5BFA1}"/>
                </c:ext>
              </c:extLst>
            </c:dLbl>
            <c:dLbl>
              <c:idx val="2"/>
              <c:layout>
                <c:manualLayout>
                  <c:x val="-0.11688311688311688"/>
                  <c:y val="0.1036468330134357"/>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B0AD-4C08-BCFA-3F252AE5BFA1}"/>
                </c:ext>
              </c:extLst>
            </c:dLbl>
            <c:dLbl>
              <c:idx val="3"/>
              <c:layout>
                <c:manualLayout>
                  <c:x val="-0.16883116883116883"/>
                  <c:y val="3.5828534868841973E-2"/>
                </c:manualLayout>
              </c:layout>
              <c:numFmt formatCode="#,##0&quot;%&quot;;&quot;-&quot;#,##0&quot;%&quot;" sourceLinked="0"/>
              <c:spPr>
                <a:noFill/>
                <a:ln>
                  <a:noFill/>
                </a:ln>
              </c:spPr>
              <c:txPr>
                <a:bodyPr wrap="none"/>
                <a:lstStyle/>
                <a:p>
                  <a:pPr>
                    <a:defRPr sz="900">
                      <a:solidFill>
                        <a:schemeClr val="bg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B0AD-4C08-BCFA-3F252AE5BFA1}"/>
                </c:ext>
              </c:extLst>
            </c:dLbl>
            <c:dLbl>
              <c:idx val="4"/>
              <c:layout>
                <c:manualLayout>
                  <c:x val="-0.17112299465240641"/>
                  <c:y val="-3.1349968010236727E-2"/>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B0AD-4C08-BCFA-3F252AE5BFA1}"/>
                </c:ext>
              </c:extLst>
            </c:dLbl>
            <c:dLbl>
              <c:idx val="5"/>
              <c:layout>
                <c:manualLayout>
                  <c:x val="-9.0909090909090912E-2"/>
                  <c:y val="-0.1126039667306462"/>
                </c:manualLayout>
              </c:layout>
              <c:numFmt formatCode="#,##0&quot;%&quot;;&quot;-&quot;#,##0&quot;%&quot;" sourceLinked="0"/>
              <c:spPr>
                <a:noFill/>
                <a:ln>
                  <a:noFill/>
                </a:ln>
              </c:spPr>
              <c:txPr>
                <a:bodyPr wrap="none"/>
                <a:lstStyle/>
                <a:p>
                  <a:pPr>
                    <a:defRPr sz="9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B0AD-4C08-BCFA-3F252AE5BFA1}"/>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Sheet1!$A$1:$A$6</c:f>
              <c:numCache>
                <c:formatCode>General</c:formatCode>
                <c:ptCount val="6"/>
                <c:pt idx="0">
                  <c:v>42</c:v>
                </c:pt>
                <c:pt idx="1">
                  <c:v>13</c:v>
                </c:pt>
                <c:pt idx="2">
                  <c:v>8</c:v>
                </c:pt>
                <c:pt idx="3">
                  <c:v>9</c:v>
                </c:pt>
                <c:pt idx="4">
                  <c:v>5</c:v>
                </c:pt>
                <c:pt idx="5">
                  <c:v>18</c:v>
                </c:pt>
              </c:numCache>
            </c:numRef>
          </c:val>
          <c:extLst>
            <c:ext xmlns:c16="http://schemas.microsoft.com/office/drawing/2014/chart" uri="{C3380CC4-5D6E-409C-BE32-E72D297353CC}">
              <c16:uniqueId val="{00000006-B0AD-4C08-BCFA-3F252AE5BFA1}"/>
            </c:ext>
          </c:extLst>
        </c:ser>
        <c:dLbls>
          <c:showLegendKey val="0"/>
          <c:showVal val="0"/>
          <c:showCatName val="0"/>
          <c:showSerName val="0"/>
          <c:showPercent val="0"/>
          <c:showBubbleSize val="0"/>
          <c:showLeaderLines val="1"/>
        </c:dLbls>
        <c:firstSliceAng val="0"/>
      </c:pieChart>
    </c:plotArea>
    <c:plotVisOnly val="0"/>
    <c:dispBlanksAs val="gap"/>
    <c:showDLblsOverMax val="1"/>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9381289601192696E-2"/>
          <c:y val="7.2222222222222215E-2"/>
          <c:w val="0.85464032799105483"/>
          <c:h val="0.85555555555555551"/>
        </c:manualLayout>
      </c:layout>
      <c:lineChart>
        <c:grouping val="standard"/>
        <c:varyColors val="0"/>
        <c:ser>
          <c:idx val="0"/>
          <c:order val="0"/>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0-3DD8-40FD-88D8-E4D9A829185E}"/>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1-3DD8-40FD-88D8-E4D9A829185E}"/>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2-3DD8-40FD-88D8-E4D9A829185E}"/>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3-3DD8-40FD-88D8-E4D9A829185E}"/>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4-3DD8-40FD-88D8-E4D9A829185E}"/>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5-3DD8-40FD-88D8-E4D9A829185E}"/>
              </c:ext>
            </c:extLst>
          </c:dPt>
          <c:dPt>
            <c:idx val="7"/>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6-3DD8-40FD-88D8-E4D9A829185E}"/>
              </c:ext>
            </c:extLst>
          </c:dPt>
          <c:dLbls>
            <c:dLbl>
              <c:idx val="1"/>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3DD8-40FD-88D8-E4D9A829185E}"/>
                </c:ext>
              </c:extLst>
            </c:dLbl>
            <c:dLbl>
              <c:idx val="2"/>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3DD8-40FD-88D8-E4D9A829185E}"/>
                </c:ext>
              </c:extLst>
            </c:dLbl>
            <c:dLbl>
              <c:idx val="3"/>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3DD8-40FD-88D8-E4D9A829185E}"/>
                </c:ext>
              </c:extLst>
            </c:dLbl>
            <c:dLbl>
              <c:idx val="4"/>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3DD8-40FD-88D8-E4D9A829185E}"/>
                </c:ext>
              </c:extLst>
            </c:dLbl>
            <c:dLbl>
              <c:idx val="5"/>
              <c:layout>
                <c:manualLayout>
                  <c:x val="0"/>
                  <c:y val="8.6419753086419748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3DD8-40FD-88D8-E4D9A829185E}"/>
                </c:ext>
              </c:extLst>
            </c:dLbl>
            <c:dLbl>
              <c:idx val="6"/>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sym typeface="Daytona"/>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3DD8-40FD-88D8-E4D9A829185E}"/>
                </c:ext>
              </c:extLst>
            </c:dLbl>
            <c:dLbl>
              <c:idx val="7"/>
              <c:layout>
                <c:manualLayout>
                  <c:x val="0"/>
                  <c:y val="5.432098765432098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3DD8-40FD-88D8-E4D9A829185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Sheet1!$A$1:$H$1</c:f>
                <c:numCache>
                  <c:formatCode>General</c:formatCode>
                  <c:ptCount val="8"/>
                  <c:pt idx="1">
                    <c:v>32000</c:v>
                  </c:pt>
                  <c:pt idx="2">
                    <c:v>45000</c:v>
                  </c:pt>
                  <c:pt idx="3">
                    <c:v>25000</c:v>
                  </c:pt>
                  <c:pt idx="4">
                    <c:v>51000</c:v>
                  </c:pt>
                  <c:pt idx="5">
                    <c:v>154000</c:v>
                  </c:pt>
                  <c:pt idx="6">
                    <c:v>4000</c:v>
                  </c:pt>
                  <c:pt idx="7">
                    <c:v>18000</c:v>
                  </c:pt>
                </c:numCache>
              </c:numRef>
            </c:plus>
            <c:spPr>
              <a:ln w="12700" cmpd="sng" algn="ctr">
                <a:solidFill>
                  <a:schemeClr val="accent6"/>
                </a:solidFill>
                <a:prstDash val="solid"/>
              </a:ln>
            </c:spPr>
          </c:errBars>
          <c:val>
            <c:numRef>
              <c:f>Sheet1!$A$2:$H$2</c:f>
              <c:numCache>
                <c:formatCode>General</c:formatCode>
                <c:ptCount val="8"/>
                <c:pt idx="1">
                  <c:v>199900</c:v>
                </c:pt>
                <c:pt idx="2">
                  <c:v>225000</c:v>
                </c:pt>
                <c:pt idx="3">
                  <c:v>215000</c:v>
                </c:pt>
                <c:pt idx="4">
                  <c:v>385900</c:v>
                </c:pt>
                <c:pt idx="5">
                  <c:v>399900</c:v>
                </c:pt>
                <c:pt idx="6">
                  <c:v>300000</c:v>
                </c:pt>
                <c:pt idx="7">
                  <c:v>226900</c:v>
                </c:pt>
              </c:numCache>
            </c:numRef>
          </c:val>
          <c:smooth val="0"/>
          <c:extLst>
            <c:ext xmlns:c16="http://schemas.microsoft.com/office/drawing/2014/chart" uri="{C3380CC4-5D6E-409C-BE32-E72D297353CC}">
              <c16:uniqueId val="{00000007-3DD8-40FD-88D8-E4D9A829185E}"/>
            </c:ext>
          </c:extLst>
        </c:ser>
        <c:ser>
          <c:idx val="1"/>
          <c:order val="1"/>
          <c:spPr>
            <a:ln>
              <a:noFill/>
            </a:ln>
          </c:spPr>
          <c:marker>
            <c:symbol val="none"/>
          </c:marker>
          <c:errBars>
            <c:errDir val="y"/>
            <c:errBarType val="plus"/>
            <c:errValType val="cust"/>
            <c:noEndCap val="1"/>
            <c:plus>
              <c:numRef>
                <c:f>Sheet1!$A$3:$H$3</c:f>
                <c:numCache>
                  <c:formatCode>General</c:formatCode>
                  <c:ptCount val="8"/>
                  <c:pt idx="3">
                    <c:v>50000</c:v>
                  </c:pt>
                  <c:pt idx="6">
                    <c:v>80000</c:v>
                  </c:pt>
                  <c:pt idx="7">
                    <c:v>45000</c:v>
                  </c:pt>
                </c:numCache>
              </c:numRef>
            </c:plus>
            <c:spPr>
              <a:ln w="12700" cmpd="sng" algn="ctr">
                <a:solidFill>
                  <a:schemeClr val="accent6"/>
                </a:solidFill>
                <a:prstDash val="solid"/>
              </a:ln>
            </c:spPr>
          </c:errBars>
          <c:val>
            <c:numRef>
              <c:f>Sheet1!$A$4:$H$4</c:f>
              <c:numCache>
                <c:formatCode>General</c:formatCode>
                <c:ptCount val="8"/>
                <c:pt idx="1">
                  <c:v>199900</c:v>
                </c:pt>
                <c:pt idx="2">
                  <c:v>225000</c:v>
                </c:pt>
                <c:pt idx="3">
                  <c:v>215000</c:v>
                </c:pt>
                <c:pt idx="4">
                  <c:v>385900</c:v>
                </c:pt>
                <c:pt idx="5">
                  <c:v>399900</c:v>
                </c:pt>
                <c:pt idx="6">
                  <c:v>300000</c:v>
                </c:pt>
                <c:pt idx="7">
                  <c:v>226900</c:v>
                </c:pt>
              </c:numCache>
            </c:numRef>
          </c:val>
          <c:smooth val="0"/>
          <c:extLst>
            <c:ext xmlns:c16="http://schemas.microsoft.com/office/drawing/2014/chart" uri="{C3380CC4-5D6E-409C-BE32-E72D297353CC}">
              <c16:uniqueId val="{00000008-3DD8-40FD-88D8-E4D9A829185E}"/>
            </c:ext>
          </c:extLst>
        </c:ser>
        <c:ser>
          <c:idx val="2"/>
          <c:order val="2"/>
          <c:spPr>
            <a:ln>
              <a:noFill/>
            </a:ln>
          </c:spPr>
          <c:marker>
            <c:symbol val="none"/>
          </c:marker>
          <c:dPt>
            <c:idx val="1"/>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9-3DD8-40FD-88D8-E4D9A829185E}"/>
              </c:ext>
            </c:extLst>
          </c:dPt>
          <c:dPt>
            <c:idx val="2"/>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A-3DD8-40FD-88D8-E4D9A829185E}"/>
              </c:ext>
            </c:extLst>
          </c:dPt>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B-3DD8-40FD-88D8-E4D9A829185E}"/>
              </c:ext>
            </c:extLst>
          </c:dPt>
          <c:dPt>
            <c:idx val="4"/>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C-3DD8-40FD-88D8-E4D9A829185E}"/>
              </c:ext>
            </c:extLst>
          </c:dPt>
          <c:dPt>
            <c:idx val="5"/>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D-3DD8-40FD-88D8-E4D9A829185E}"/>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E-3DD8-40FD-88D8-E4D9A829185E}"/>
              </c:ext>
            </c:extLst>
          </c:dPt>
          <c:dPt>
            <c:idx val="7"/>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0F-3DD8-40FD-88D8-E4D9A829185E}"/>
              </c:ext>
            </c:extLst>
          </c:dPt>
          <c:dLbls>
            <c:dLbl>
              <c:idx val="1"/>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9-3DD8-40FD-88D8-E4D9A829185E}"/>
                </c:ext>
              </c:extLst>
            </c:dLbl>
            <c:dLbl>
              <c:idx val="2"/>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A-3DD8-40FD-88D8-E4D9A829185E}"/>
                </c:ext>
              </c:extLst>
            </c:dLbl>
            <c:dLbl>
              <c:idx val="3"/>
              <c:layout>
                <c:manualLayout>
                  <c:x val="6.8579947819604914E-2"/>
                  <c:y val="2.2222222222222223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B-3DD8-40FD-88D8-E4D9A829185E}"/>
                </c:ext>
              </c:extLst>
            </c:dLbl>
            <c:dLbl>
              <c:idx val="4"/>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C-3DD8-40FD-88D8-E4D9A829185E}"/>
                </c:ext>
              </c:extLst>
            </c:dLbl>
            <c:dLbl>
              <c:idx val="5"/>
              <c:layout>
                <c:manualLayout>
                  <c:x val="0"/>
                  <c:y val="-3.3333333333333333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D-3DD8-40FD-88D8-E4D9A829185E}"/>
                </c:ext>
              </c:extLst>
            </c:dLbl>
            <c:dLbl>
              <c:idx val="6"/>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E-3DD8-40FD-88D8-E4D9A829185E}"/>
                </c:ext>
              </c:extLst>
            </c:dLbl>
            <c:dLbl>
              <c:idx val="7"/>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F-3DD8-40FD-88D8-E4D9A829185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Sheet1!$A$5:$H$5</c:f>
                <c:numCache>
                  <c:formatCode>General</c:formatCode>
                  <c:ptCount val="8"/>
                  <c:pt idx="3">
                    <c:v>15000</c:v>
                  </c:pt>
                  <c:pt idx="6">
                    <c:v>151000</c:v>
                  </c:pt>
                </c:numCache>
              </c:numRef>
            </c:plus>
            <c:spPr>
              <a:ln w="9525" cmpd="sng" algn="ctr">
                <a:solidFill>
                  <a:schemeClr val="tx1"/>
                </a:solidFill>
                <a:prstDash val="solid"/>
              </a:ln>
            </c:spPr>
          </c:errBars>
          <c:val>
            <c:numRef>
              <c:f>Sheet1!$A$6:$H$6</c:f>
              <c:numCache>
                <c:formatCode>General</c:formatCode>
                <c:ptCount val="8"/>
                <c:pt idx="1">
                  <c:v>231900</c:v>
                </c:pt>
                <c:pt idx="2">
                  <c:v>270000</c:v>
                </c:pt>
                <c:pt idx="3">
                  <c:v>240000</c:v>
                </c:pt>
                <c:pt idx="4">
                  <c:v>436900</c:v>
                </c:pt>
                <c:pt idx="5">
                  <c:v>553900</c:v>
                </c:pt>
                <c:pt idx="6">
                  <c:v>304000</c:v>
                </c:pt>
                <c:pt idx="7">
                  <c:v>244900</c:v>
                </c:pt>
              </c:numCache>
            </c:numRef>
          </c:val>
          <c:smooth val="0"/>
          <c:extLst>
            <c:ext xmlns:c16="http://schemas.microsoft.com/office/drawing/2014/chart" uri="{C3380CC4-5D6E-409C-BE32-E72D297353CC}">
              <c16:uniqueId val="{00000010-3DD8-40FD-88D8-E4D9A829185E}"/>
            </c:ext>
          </c:extLst>
        </c:ser>
        <c:ser>
          <c:idx val="3"/>
          <c:order val="3"/>
          <c:spPr>
            <a:ln>
              <a:noFill/>
            </a:ln>
          </c:spPr>
          <c:marker>
            <c:symbol val="none"/>
          </c:marker>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1-3DD8-40FD-88D8-E4D9A829185E}"/>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2-3DD8-40FD-88D8-E4D9A829185E}"/>
              </c:ext>
            </c:extLst>
          </c:dPt>
          <c:dPt>
            <c:idx val="7"/>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3-3DD8-40FD-88D8-E4D9A829185E}"/>
              </c:ext>
            </c:extLst>
          </c:dPt>
          <c:dLbls>
            <c:dLbl>
              <c:idx val="3"/>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1-3DD8-40FD-88D8-E4D9A829185E}"/>
                </c:ext>
              </c:extLst>
            </c:dLbl>
            <c:dLbl>
              <c:idx val="6"/>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2-3DD8-40FD-88D8-E4D9A829185E}"/>
                </c:ext>
              </c:extLst>
            </c:dLbl>
            <c:dLbl>
              <c:idx val="7"/>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3-3DD8-40FD-88D8-E4D9A829185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errBars>
            <c:errDir val="y"/>
            <c:errBarType val="plus"/>
            <c:errValType val="cust"/>
            <c:noEndCap val="1"/>
            <c:plus>
              <c:numRef>
                <c:f>Sheet1!$A$7:$H$7</c:f>
                <c:numCache>
                  <c:formatCode>General</c:formatCode>
                  <c:ptCount val="8"/>
                  <c:pt idx="3">
                    <c:v>-10000</c:v>
                  </c:pt>
                  <c:pt idx="6">
                    <c:v>75000</c:v>
                  </c:pt>
                </c:numCache>
              </c:numRef>
            </c:plus>
            <c:spPr>
              <a:ln w="12700" cmpd="sng" algn="ctr">
                <a:solidFill>
                  <a:schemeClr val="accent6"/>
                </a:solidFill>
                <a:prstDash val="solid"/>
              </a:ln>
            </c:spPr>
          </c:errBars>
          <c:val>
            <c:numRef>
              <c:f>Sheet1!$A$8:$H$8</c:f>
              <c:numCache>
                <c:formatCode>General</c:formatCode>
                <c:ptCount val="8"/>
                <c:pt idx="3">
                  <c:v>265000</c:v>
                </c:pt>
                <c:pt idx="4">
                  <c:v>303333.33333333331</c:v>
                </c:pt>
                <c:pt idx="5">
                  <c:v>341666.66666666663</c:v>
                </c:pt>
                <c:pt idx="6">
                  <c:v>380000</c:v>
                </c:pt>
                <c:pt idx="7">
                  <c:v>271900</c:v>
                </c:pt>
              </c:numCache>
            </c:numRef>
          </c:val>
          <c:smooth val="0"/>
          <c:extLst>
            <c:ext xmlns:c16="http://schemas.microsoft.com/office/drawing/2014/chart" uri="{C3380CC4-5D6E-409C-BE32-E72D297353CC}">
              <c16:uniqueId val="{00000014-3DD8-40FD-88D8-E4D9A829185E}"/>
            </c:ext>
          </c:extLst>
        </c:ser>
        <c:ser>
          <c:idx val="4"/>
          <c:order val="4"/>
          <c:spPr>
            <a:ln>
              <a:noFill/>
            </a:ln>
          </c:spPr>
          <c:marker>
            <c:symbol val="none"/>
          </c:marker>
          <c:dPt>
            <c:idx val="3"/>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5-3DD8-40FD-88D8-E4D9A829185E}"/>
              </c:ext>
            </c:extLst>
          </c:dPt>
          <c:dPt>
            <c:idx val="6"/>
            <c:marker>
              <c:symbol val="circle"/>
              <c:size val="4"/>
              <c:spPr>
                <a:solidFill>
                  <a:schemeClr val="accent6"/>
                </a:solidFill>
                <a:ln w="9525" cmpd="sng" algn="ctr">
                  <a:solidFill>
                    <a:schemeClr val="accent6"/>
                  </a:solidFill>
                  <a:prstDash val="solid"/>
                </a:ln>
              </c:spPr>
            </c:marker>
            <c:bubble3D val="0"/>
            <c:extLst>
              <c:ext xmlns:c16="http://schemas.microsoft.com/office/drawing/2014/chart" uri="{C3380CC4-5D6E-409C-BE32-E72D297353CC}">
                <c16:uniqueId val="{00000016-3DD8-40FD-88D8-E4D9A829185E}"/>
              </c:ext>
            </c:extLst>
          </c:dPt>
          <c:dLbls>
            <c:dLbl>
              <c:idx val="3"/>
              <c:layout>
                <c:manualLayout>
                  <c:x val="6.8579947819604914E-2"/>
                  <c:y val="0"/>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5-3DD8-40FD-88D8-E4D9A829185E}"/>
                </c:ext>
              </c:extLst>
            </c:dLbl>
            <c:dLbl>
              <c:idx val="6"/>
              <c:layout>
                <c:manualLayout>
                  <c:x val="0"/>
                  <c:y val="-5.493827160493827E-2"/>
                </c:manualLayout>
              </c:layout>
              <c:numFmt formatCode="#,##0;&quot;-&quot;#,##0" sourceLinked="0"/>
              <c:spPr>
                <a:noFill/>
                <a:ln>
                  <a:noFill/>
                </a:ln>
              </c:spPr>
              <c:txPr>
                <a:bodyPr wrap="none"/>
                <a:lstStyle/>
                <a:p>
                  <a:pPr>
                    <a:defRPr sz="800">
                      <a:solidFill>
                        <a:schemeClr val="tx1"/>
                      </a:solidFill>
                      <a:latin typeface="Daytona"/>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6-3DD8-40FD-88D8-E4D9A829185E}"/>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Sheet1!$A$9:$H$9</c:f>
              <c:numCache>
                <c:formatCode>General</c:formatCode>
                <c:ptCount val="8"/>
                <c:pt idx="3">
                  <c:v>255000</c:v>
                </c:pt>
                <c:pt idx="4">
                  <c:v>321666.66666666663</c:v>
                </c:pt>
                <c:pt idx="5">
                  <c:v>388333.33333333331</c:v>
                </c:pt>
                <c:pt idx="6">
                  <c:v>455000</c:v>
                </c:pt>
              </c:numCache>
            </c:numRef>
          </c:val>
          <c:smooth val="0"/>
          <c:extLst>
            <c:ext xmlns:c16="http://schemas.microsoft.com/office/drawing/2014/chart" uri="{C3380CC4-5D6E-409C-BE32-E72D297353CC}">
              <c16:uniqueId val="{00000017-3DD8-40FD-88D8-E4D9A829185E}"/>
            </c:ext>
          </c:extLst>
        </c:ser>
        <c:dLbls>
          <c:showLegendKey val="0"/>
          <c:showVal val="0"/>
          <c:showCatName val="0"/>
          <c:showSerName val="0"/>
          <c:showPercent val="0"/>
          <c:showBubbleSize val="0"/>
        </c:dLbls>
        <c:smooth val="0"/>
        <c:axId val="504974431"/>
        <c:axId val="1"/>
      </c:lineChart>
      <c:catAx>
        <c:axId val="504974431"/>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600000"/>
          <c:min val="50000"/>
        </c:scaling>
        <c:delete val="0"/>
        <c:axPos val="l"/>
        <c:majorGridlines>
          <c:spPr>
            <a:ln>
              <a:noFill/>
            </a:ln>
          </c:spPr>
        </c:majorGridlines>
        <c:numFmt formatCode="General" sourceLinked="1"/>
        <c:majorTickMark val="none"/>
        <c:minorTickMark val="none"/>
        <c:tickLblPos val="none"/>
        <c:spPr>
          <a:ln>
            <a:noFill/>
          </a:ln>
        </c:spPr>
        <c:crossAx val="504974431"/>
        <c:crosses val="min"/>
        <c:crossBetween val="midCat"/>
      </c:valAx>
    </c:plotArea>
    <c:plotVisOnly val="0"/>
    <c:dispBlanksAs val="gap"/>
    <c:showDLblsOverMax val="1"/>
  </c:chart>
  <c:externalData r:id="rId1">
    <c:autoUpdate val="0"/>
  </c:externalData>
</c:chartSpace>
</file>

<file path=ppt/media/hdphoto1.wdp>
</file>

<file path=ppt/media/image10.jpg>
</file>

<file path=ppt/media/image12.jp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jpeg>
</file>

<file path=ppt/media/image5.jp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C83156-C2F3-4B73-B0B5-E1FF6AAB4E3E}" type="datetimeFigureOut">
              <a:rPr lang="en-US" smtClean="0"/>
              <a:t>20/10/2025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9D44F-4664-411F-863B-F7CA69E342B6}" type="slidenum">
              <a:rPr lang="en-US" smtClean="0"/>
              <a:t>‹#›</a:t>
            </a:fld>
            <a:endParaRPr lang="en-US"/>
          </a:p>
        </p:txBody>
      </p:sp>
    </p:spTree>
    <p:extLst>
      <p:ext uri="{BB962C8B-B14F-4D97-AF65-F5344CB8AC3E}">
        <p14:creationId xmlns:p14="http://schemas.microsoft.com/office/powerpoint/2010/main" val="2309378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F2F9F2-A033-4A6F-920A-BC0F5EA45A00}" type="slidenum">
              <a:rPr lang="en-US" smtClean="0"/>
              <a:t>7</a:t>
            </a:fld>
            <a:endParaRPr lang="en-US"/>
          </a:p>
        </p:txBody>
      </p:sp>
    </p:spTree>
    <p:extLst>
      <p:ext uri="{BB962C8B-B14F-4D97-AF65-F5344CB8AC3E}">
        <p14:creationId xmlns:p14="http://schemas.microsoft.com/office/powerpoint/2010/main" val="3894228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600D1C4-ABF4-43A4-8BC7-2F399A64A3C3}" type="slidenum">
              <a:rPr lang="en-US" smtClean="0"/>
              <a:t>8</a:t>
            </a:fld>
            <a:endParaRPr lang="en-US"/>
          </a:p>
        </p:txBody>
      </p:sp>
    </p:spTree>
    <p:extLst>
      <p:ext uri="{BB962C8B-B14F-4D97-AF65-F5344CB8AC3E}">
        <p14:creationId xmlns:p14="http://schemas.microsoft.com/office/powerpoint/2010/main" val="3820763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600D1C4-ABF4-43A4-8BC7-2F399A64A3C3}" type="slidenum">
              <a:rPr lang="en-US" smtClean="0"/>
              <a:t>10</a:t>
            </a:fld>
            <a:endParaRPr lang="en-US"/>
          </a:p>
        </p:txBody>
      </p:sp>
    </p:spTree>
    <p:extLst>
      <p:ext uri="{BB962C8B-B14F-4D97-AF65-F5344CB8AC3E}">
        <p14:creationId xmlns:p14="http://schemas.microsoft.com/office/powerpoint/2010/main" val="1388704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Master" Target="../slideMasters/slideMaster1.xml"/><Relationship Id="rId7" Type="http://schemas.openxmlformats.org/officeDocument/2006/relationships/image" Target="../media/image3.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1.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4638D-67CA-1950-FB36-5EDF5DF70D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4353E3-E4E8-2BBB-6332-329408468C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874DC33-A05A-F595-8648-33AF56B79508}"/>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678F2C75-1EC7-3FE1-B692-1604720DBC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FBE164-DB76-9407-1514-18F8B02663AA}"/>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2039661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B47B6-23C9-6461-F482-8D16CEC90F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12EA38-803C-D6F5-1587-B4EF2B8BEF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0DF021-131E-EDF9-19BA-DB9694988507}"/>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DDCB6F33-7C75-7ADC-DF94-ECF3E5640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08720F-F9DA-EE49-C57A-B0FBF8CE072E}"/>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2642321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7272EC-C69E-EABA-A06C-2A96965BC1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FD52DD-E599-78DC-4288-7D922146D4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E68E6C-A6DD-B2D0-6559-A8B2712504DD}"/>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72D3E2FB-1038-5601-FBA1-B93762DF18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82F19A-6BD5-DBF6-47BD-CE76CBFFE6C3}"/>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24864119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Title &amp; Sub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13" hidden="1"/>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eaLnBrk="1">
              <a:lnSpc>
                <a:spcPct val="100000"/>
              </a:lnSpc>
              <a:spcBef>
                <a:spcPct val="0"/>
              </a:spcBef>
              <a:spcAft>
                <a:spcPct val="0"/>
              </a:spcAft>
            </a:pPr>
            <a:endParaRPr lang="en-US" sz="1800"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TextBox 1"/>
          <p:cNvSpPr txBox="1"/>
          <p:nvPr userDrawn="1"/>
        </p:nvSpPr>
        <p:spPr>
          <a:xfrm>
            <a:off x="11626137" y="6566446"/>
            <a:ext cx="284012" cy="155496"/>
          </a:xfrm>
          <a:prstGeom prst="rect">
            <a:avLst/>
          </a:prstGeom>
          <a:noFill/>
        </p:spPr>
        <p:txBody>
          <a:bodyPr vert="horz" wrap="none" lIns="0" tIns="0" rIns="0" bIns="0" rtlCol="0">
            <a:noAutofit/>
          </a:bodyPr>
          <a:lstStyle/>
          <a:p>
            <a:pPr algn="l"/>
            <a:endParaRPr lang="pt-BR" sz="1020" b="0" i="0" baseline="0"/>
          </a:p>
        </p:txBody>
      </p:sp>
      <p:sp>
        <p:nvSpPr>
          <p:cNvPr id="22" name="Title 21"/>
          <p:cNvSpPr>
            <a:spLocks noGrp="1"/>
          </p:cNvSpPr>
          <p:nvPr>
            <p:ph type="title"/>
          </p:nvPr>
        </p:nvSpPr>
        <p:spPr>
          <a:xfrm>
            <a:off x="628254" y="3449113"/>
            <a:ext cx="8840220" cy="375148"/>
          </a:xfrm>
          <a:prstGeom prst="rect">
            <a:avLst/>
          </a:prstGeom>
        </p:spPr>
        <p:txBody>
          <a:bodyPr/>
          <a:lstStyle>
            <a:lvl1pPr>
              <a:defRPr/>
            </a:lvl1pPr>
          </a:lstStyle>
          <a:p>
            <a:r>
              <a:rPr lang="en-US"/>
              <a:t>Click to edit Master title style</a:t>
            </a:r>
            <a:endParaRPr lang="en-SG"/>
          </a:p>
        </p:txBody>
      </p:sp>
      <p:sp>
        <p:nvSpPr>
          <p:cNvPr id="8" name="Rectangle 1027"/>
          <p:cNvSpPr txBox="1">
            <a:spLocks noChangeArrowheads="1"/>
          </p:cNvSpPr>
          <p:nvPr userDrawn="1"/>
        </p:nvSpPr>
        <p:spPr bwMode="auto">
          <a:xfrm>
            <a:off x="4568399" y="6738702"/>
            <a:ext cx="3055203" cy="112134"/>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defTabSz="895350"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a:lstStyle>
          <a:p>
            <a:pPr algn="ctr"/>
            <a:r>
              <a:rPr lang="en-US" sz="714" b="1" kern="0">
                <a:solidFill>
                  <a:schemeClr val="bg1"/>
                </a:solidFill>
              </a:rPr>
              <a:t>CONFIDENTIAL</a:t>
            </a:r>
          </a:p>
        </p:txBody>
      </p:sp>
      <p:sp>
        <p:nvSpPr>
          <p:cNvPr id="5" name="Text Placeholder 4">
            <a:extLst>
              <a:ext uri="{FF2B5EF4-FFF2-40B4-BE49-F238E27FC236}">
                <a16:creationId xmlns:a16="http://schemas.microsoft.com/office/drawing/2014/main" id="{3A86B6AC-D72B-46FF-9365-159E21B30756}"/>
              </a:ext>
            </a:extLst>
          </p:cNvPr>
          <p:cNvSpPr>
            <a:spLocks noGrp="1"/>
          </p:cNvSpPr>
          <p:nvPr>
            <p:ph type="body" sz="quarter" idx="10" hasCustomPrompt="1"/>
          </p:nvPr>
        </p:nvSpPr>
        <p:spPr>
          <a:xfrm>
            <a:off x="627630" y="3840458"/>
            <a:ext cx="8840220" cy="215444"/>
          </a:xfrm>
        </p:spPr>
        <p:txBody>
          <a:bodyPr/>
          <a:lstStyle>
            <a:lvl3pPr marL="111125" indent="0">
              <a:buNone/>
              <a:defRPr sz="1400">
                <a:solidFill>
                  <a:schemeClr val="accent4"/>
                </a:solidFill>
              </a:defRPr>
            </a:lvl3pPr>
          </a:lstStyle>
          <a:p>
            <a:pPr lvl="2"/>
            <a:r>
              <a:rPr lang="en-US"/>
              <a:t>Date</a:t>
            </a:r>
          </a:p>
        </p:txBody>
      </p:sp>
      <p:sp>
        <p:nvSpPr>
          <p:cNvPr id="4" name="Rectangle 3">
            <a:extLst>
              <a:ext uri="{FF2B5EF4-FFF2-40B4-BE49-F238E27FC236}">
                <a16:creationId xmlns:a16="http://schemas.microsoft.com/office/drawing/2014/main" id="{21E72BBE-89D1-82BB-3756-8CC1891289FF}"/>
              </a:ext>
            </a:extLst>
          </p:cNvPr>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a:solidFill>
                <a:schemeClr val="tx1"/>
              </a:solidFill>
            </a:endParaRPr>
          </a:p>
        </p:txBody>
      </p:sp>
      <p:sp>
        <p:nvSpPr>
          <p:cNvPr id="6" name="Slide Number">
            <a:extLst>
              <a:ext uri="{FF2B5EF4-FFF2-40B4-BE49-F238E27FC236}">
                <a16:creationId xmlns:a16="http://schemas.microsoft.com/office/drawing/2014/main" id="{2020ED89-6126-BB63-14F8-6E45BD1CF8F3}"/>
              </a:ext>
            </a:extLst>
          </p:cNvP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a:solidFill>
                <a:schemeClr val="bg1"/>
              </a:solidFill>
              <a:latin typeface="+mn-lt"/>
            </a:endParaRPr>
          </a:p>
        </p:txBody>
      </p:sp>
      <p:pic>
        <p:nvPicPr>
          <p:cNvPr id="9" name="Picture 606" descr="Image result for al futtaim logo">
            <a:extLst>
              <a:ext uri="{FF2B5EF4-FFF2-40B4-BE49-F238E27FC236}">
                <a16:creationId xmlns:a16="http://schemas.microsoft.com/office/drawing/2014/main" id="{460FCE79-0888-5D06-A5F8-6F190A78B0F8}"/>
              </a:ext>
            </a:extLst>
          </p:cNvPr>
          <p:cNvPicPr>
            <a:picLocks noChangeAspect="1" noChangeArrowheads="1"/>
          </p:cNvPicPr>
          <p:nvPr userDrawn="1"/>
        </p:nvPicPr>
        <p:blipFill rotWithShape="1">
          <a:blip r:embed="rId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2343485-4D77-75AC-72C9-49CEE9B26E3B}"/>
              </a:ext>
            </a:extLst>
          </p:cNvPr>
          <p:cNvSpPr txBox="1"/>
          <p:nvPr userDrawn="1"/>
        </p:nvSpPr>
        <p:spPr>
          <a:xfrm>
            <a:off x="300424" y="6587861"/>
            <a:ext cx="1063459" cy="222306"/>
          </a:xfrm>
          <a:prstGeom prst="rect">
            <a:avLst/>
          </a:prstGeom>
          <a:noFill/>
        </p:spPr>
        <p:txBody>
          <a:bodyPr wrap="none" rtlCol="0">
            <a:spAutoFit/>
          </a:bodyPr>
          <a:lstStyle/>
          <a:p>
            <a:r>
              <a:rPr lang="en-AE" sz="816">
                <a:solidFill>
                  <a:schemeClr val="bg1"/>
                </a:solidFill>
                <a:latin typeface="Calibri" panose="020F0502020204030204" pitchFamily="34" charset="0"/>
                <a:cs typeface="Calibri" panose="020F0502020204030204" pitchFamily="34" charset="0"/>
              </a:rPr>
              <a:t>Automotive Division</a:t>
            </a:r>
          </a:p>
        </p:txBody>
      </p:sp>
      <p:pic>
        <p:nvPicPr>
          <p:cNvPr id="2050" name="Picture 2" descr="الفطيم تدعم النقل الكهربائي">
            <a:extLst>
              <a:ext uri="{FF2B5EF4-FFF2-40B4-BE49-F238E27FC236}">
                <a16:creationId xmlns:a16="http://schemas.microsoft.com/office/drawing/2014/main" id="{C331C08D-58F4-23C2-D4B1-0C2A1B323661}"/>
              </a:ext>
            </a:extLst>
          </p:cNvPr>
          <p:cNvPicPr>
            <a:picLocks noChangeAspect="1" noChangeArrowheads="1"/>
          </p:cNvPicPr>
          <p:nvPr userDrawn="1"/>
        </p:nvPicPr>
        <p:blipFill>
          <a:blip r:embed="rId7" cstate="screen">
            <a:extLst>
              <a:ext uri="{BEBA8EAE-BF5A-486C-A8C5-ECC9F3942E4B}">
                <a14:imgProps xmlns:a14="http://schemas.microsoft.com/office/drawing/2010/main">
                  <a14:imgLayer r:embed="rId8">
                    <a14:imgEffect>
                      <a14:backgroundRemoval t="9901" b="89901" l="6380" r="93880">
                        <a14:foregroundMark x1="22396" y1="48119" x2="22396" y2="48119"/>
                        <a14:foregroundMark x1="6510" y1="51287" x2="6510" y2="51287"/>
                        <a14:foregroundMark x1="33464" y1="42970" x2="37109" y2="35842"/>
                        <a14:foregroundMark x1="42708" y1="38614" x2="42708" y2="38614"/>
                        <a14:foregroundMark x1="46484" y1="44752" x2="46484" y2="44752"/>
                        <a14:foregroundMark x1="81120" y1="45743" x2="81120" y2="45743"/>
                        <a14:foregroundMark x1="81120" y1="36832" x2="81120" y2="36832"/>
                        <a14:foregroundMark x1="85547" y1="45743" x2="85547" y2="45743"/>
                        <a14:foregroundMark x1="93880" y1="45149" x2="93880" y2="45149"/>
                        <a14:foregroundMark x1="24089" y1="49109" x2="24089" y2="49109"/>
                        <a14:foregroundMark x1="16797" y1="51881" x2="12891" y2="60396"/>
                        <a14:foregroundMark x1="12891" y1="60396" x2="12760" y2="60594"/>
                        <a14:foregroundMark x1="91536" y1="60594" x2="91536" y2="60594"/>
                        <a14:foregroundMark x1="92708" y1="61386" x2="92708" y2="61386"/>
                        <a14:foregroundMark x1="88802" y1="59802" x2="88802" y2="59802"/>
                        <a14:foregroundMark x1="84505" y1="62970" x2="84505" y2="62970"/>
                        <a14:foregroundMark x1="31250" y1="60594" x2="31250" y2="60594"/>
                        <a14:foregroundMark x1="33854" y1="59604" x2="33854" y2="59604"/>
                        <a14:foregroundMark x1="35156" y1="60792" x2="35156" y2="60792"/>
                        <a14:foregroundMark x1="38151" y1="60198" x2="38151" y2="60198"/>
                        <a14:foregroundMark x1="41016" y1="59208" x2="41016" y2="59208"/>
                        <a14:foregroundMark x1="43750" y1="59406" x2="43750" y2="59406"/>
                        <a14:foregroundMark x1="45833" y1="59802" x2="45833" y2="59802"/>
                        <a14:foregroundMark x1="45703" y1="57624" x2="45703" y2="57624"/>
                        <a14:foregroundMark x1="46745" y1="60198" x2="46745" y2="60198"/>
                        <a14:foregroundMark x1="52474" y1="60000" x2="52474" y2="60000"/>
                        <a14:foregroundMark x1="58073" y1="61386" x2="58073" y2="61386"/>
                        <a14:foregroundMark x1="59245" y1="60792" x2="59245" y2="60792"/>
                        <a14:foregroundMark x1="62240" y1="60198" x2="62240" y2="60198"/>
                        <a14:foregroundMark x1="62500" y1="57624" x2="62500" y2="57624"/>
                        <a14:foregroundMark x1="63672" y1="58614" x2="63672" y2="58614"/>
                        <a14:foregroundMark x1="65365" y1="59406" x2="65365" y2="59406"/>
                        <a14:foregroundMark x1="65104" y1="57426" x2="65104" y2="57426"/>
                        <a14:foregroundMark x1="68359" y1="60594" x2="68359" y2="60594"/>
                        <a14:foregroundMark x1="75130" y1="62574" x2="75130" y2="62574"/>
                        <a14:foregroundMark x1="78385" y1="62376" x2="78385" y2="62376"/>
                        <a14:foregroundMark x1="80339" y1="60792" x2="80339" y2="60792"/>
                      </a14:backgroundRemoval>
                    </a14:imgEffect>
                  </a14:imgLayer>
                </a14:imgProps>
              </a:ext>
              <a:ext uri="{28A0092B-C50C-407E-A947-70E740481C1C}">
                <a14:useLocalDpi xmlns:a14="http://schemas.microsoft.com/office/drawing/2010/main"/>
              </a:ext>
            </a:extLst>
          </a:blip>
          <a:srcRect/>
          <a:stretch>
            <a:fillRect/>
          </a:stretch>
        </p:blipFill>
        <p:spPr bwMode="auto">
          <a:xfrm>
            <a:off x="490576" y="652794"/>
            <a:ext cx="4241725" cy="2789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45591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E38DE-42FD-3453-A8B1-3ADC9ABDB5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1D6C9F-DEB0-412E-9CAB-5F0532B39E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A2BC40-806F-FC74-7F84-947DE8E38FDD}"/>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DF148516-609E-0AD5-372E-D5AD2F3949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8F3203-6DF7-711E-9F1C-AB06A49C4E4D}"/>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108669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AB3F1-C553-4BE5-DE3A-6C6DC27F64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B85533-608D-FD77-FB77-6551C0FB474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435AD0-9365-7077-F172-758FFAAD9FB1}"/>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235E3FFA-ACEA-1D53-5144-42B14E286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D8AF2-C52F-1F87-9B45-D9F44C0DD533}"/>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1648753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28A8A-BA5F-5C30-04FD-40676986F5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6CE363-39E3-A5E6-6930-05EEF85EE4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400218-B055-6E26-B400-B6206E6F17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2A98E3-9273-87FA-8EA6-482B3F948B17}"/>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6" name="Footer Placeholder 5">
            <a:extLst>
              <a:ext uri="{FF2B5EF4-FFF2-40B4-BE49-F238E27FC236}">
                <a16:creationId xmlns:a16="http://schemas.microsoft.com/office/drawing/2014/main" id="{736A0789-E1F3-4BC3-0982-0234D6A464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89B8CE-F7DD-848B-8A05-2299E023AE30}"/>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69366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A5DD4-7FE9-F0E7-AD74-28B1BCECF8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C5632C-AC3A-342F-60BD-9A6BC09682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47922B-B52F-1D3E-52D4-814B128ACD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0C8F4D-4352-31E4-BFC9-1AA2A6FC3F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F8208D-2759-3721-71C8-C8A1ABF3A0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FD96FC-19AF-B26C-4006-34F41E19600C}"/>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8" name="Footer Placeholder 7">
            <a:extLst>
              <a:ext uri="{FF2B5EF4-FFF2-40B4-BE49-F238E27FC236}">
                <a16:creationId xmlns:a16="http://schemas.microsoft.com/office/drawing/2014/main" id="{92C64D35-52AF-4EA2-ABBB-C9E31DFD66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5651A8-398A-BEB0-5E44-9A77BE904C3A}"/>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2394107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29538-BA59-403B-E36C-47AFEBC7253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4325E0-F6AD-5423-4EA1-7FB0162B77B8}"/>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4" name="Footer Placeholder 3">
            <a:extLst>
              <a:ext uri="{FF2B5EF4-FFF2-40B4-BE49-F238E27FC236}">
                <a16:creationId xmlns:a16="http://schemas.microsoft.com/office/drawing/2014/main" id="{086BB290-3A7E-F2C8-9E5C-EF4064F6E7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56C78E-CF40-7CF8-C1F9-D6E786A1AAAA}"/>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938093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8F4F2A-F3C5-4034-9904-D1A859DDBE9C}"/>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3" name="Footer Placeholder 2">
            <a:extLst>
              <a:ext uri="{FF2B5EF4-FFF2-40B4-BE49-F238E27FC236}">
                <a16:creationId xmlns:a16="http://schemas.microsoft.com/office/drawing/2014/main" id="{53383DD8-99F3-AB9E-8977-075730FEBDE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D87F14-B3CA-8EB8-6620-9519CCEC20E9}"/>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1541523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DE342-7CEA-9583-9325-E74C4DE2E2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3D0056-87CD-0FE3-4655-1F9446D39F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2244AAC-EF93-2FD7-172A-828BE5004A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EC8EB6-DD9B-0986-E147-76AD00621736}"/>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6" name="Footer Placeholder 5">
            <a:extLst>
              <a:ext uri="{FF2B5EF4-FFF2-40B4-BE49-F238E27FC236}">
                <a16:creationId xmlns:a16="http://schemas.microsoft.com/office/drawing/2014/main" id="{E5D4F13D-3FD8-AD82-5163-3CD75858CD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5C6F80-2861-00CF-2D03-5EA323FB5F92}"/>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2747395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E6DB9-4DAC-0EF5-2A5A-C67926B7C8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429985-5259-95C2-71EB-043C6C375A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718D128-9335-606D-E360-8E7C2E8FF2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91A97E-5512-4B5F-0853-DDF32BFAF0A5}"/>
              </a:ext>
            </a:extLst>
          </p:cNvPr>
          <p:cNvSpPr>
            <a:spLocks noGrp="1"/>
          </p:cNvSpPr>
          <p:nvPr>
            <p:ph type="dt" sz="half" idx="10"/>
          </p:nvPr>
        </p:nvSpPr>
        <p:spPr/>
        <p:txBody>
          <a:bodyPr/>
          <a:lstStyle/>
          <a:p>
            <a:fld id="{6DE4186F-C73C-4C9F-97AB-26DEA6A9351F}" type="datetimeFigureOut">
              <a:rPr lang="en-US" smtClean="0"/>
              <a:t>20/10/2025</a:t>
            </a:fld>
            <a:endParaRPr lang="en-US"/>
          </a:p>
        </p:txBody>
      </p:sp>
      <p:sp>
        <p:nvSpPr>
          <p:cNvPr id="6" name="Footer Placeholder 5">
            <a:extLst>
              <a:ext uri="{FF2B5EF4-FFF2-40B4-BE49-F238E27FC236}">
                <a16:creationId xmlns:a16="http://schemas.microsoft.com/office/drawing/2014/main" id="{7837B779-A6B4-AD6A-2FA9-7825921992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ED7CEC-2804-09B2-6C9C-BA0E1A5EAF1E}"/>
              </a:ext>
            </a:extLst>
          </p:cNvPr>
          <p:cNvSpPr>
            <a:spLocks noGrp="1"/>
          </p:cNvSpPr>
          <p:nvPr>
            <p:ph type="sldNum" sz="quarter" idx="12"/>
          </p:nvPr>
        </p:nvSpPr>
        <p:spPr/>
        <p:txBody>
          <a:bodyPr/>
          <a:lstStyle/>
          <a:p>
            <a:fld id="{AC18559D-A7AF-43B5-843C-BF2C1C823DF9}" type="slidenum">
              <a:rPr lang="en-US" smtClean="0"/>
              <a:t>‹#›</a:t>
            </a:fld>
            <a:endParaRPr lang="en-US"/>
          </a:p>
        </p:txBody>
      </p:sp>
    </p:spTree>
    <p:extLst>
      <p:ext uri="{BB962C8B-B14F-4D97-AF65-F5344CB8AC3E}">
        <p14:creationId xmlns:p14="http://schemas.microsoft.com/office/powerpoint/2010/main" val="1623221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CDDB0C-B8A8-B0E8-6BF9-85C34AEE37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E463F2-8544-BF44-8721-13EA340690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D7DCEF-CA99-CB08-1E12-523CBB3481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DE4186F-C73C-4C9F-97AB-26DEA6A9351F}" type="datetimeFigureOut">
              <a:rPr lang="en-US" smtClean="0"/>
              <a:t>20/10/2025</a:t>
            </a:fld>
            <a:endParaRPr lang="en-US"/>
          </a:p>
        </p:txBody>
      </p:sp>
      <p:sp>
        <p:nvSpPr>
          <p:cNvPr id="5" name="Footer Placeholder 4">
            <a:extLst>
              <a:ext uri="{FF2B5EF4-FFF2-40B4-BE49-F238E27FC236}">
                <a16:creationId xmlns:a16="http://schemas.microsoft.com/office/drawing/2014/main" id="{9BA68FF1-EF75-E648-3F5D-D8B3E7B4C3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58BE856-BDFD-3E6E-CBFA-A18EACEB88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C18559D-A7AF-43B5-843C-BF2C1C823DF9}" type="slidenum">
              <a:rPr lang="en-US" smtClean="0"/>
              <a:t>‹#›</a:t>
            </a:fld>
            <a:endParaRPr lang="en-US"/>
          </a:p>
        </p:txBody>
      </p:sp>
      <p:sp>
        <p:nvSpPr>
          <p:cNvPr id="8" name="TextBox 7">
            <a:extLst>
              <a:ext uri="{FF2B5EF4-FFF2-40B4-BE49-F238E27FC236}">
                <a16:creationId xmlns:a16="http://schemas.microsoft.com/office/drawing/2014/main" id="{AC03A6AE-34FA-8EA5-0DAC-5E26DB072AED}"/>
              </a:ext>
            </a:extLst>
          </p:cNvPr>
          <p:cNvSpPr txBox="1"/>
          <p:nvPr userDrawn="1">
            <p:extLst>
              <p:ext uri="{1162E1C5-73C7-4A58-AE30-91384D911F3F}">
                <p184:classification xmlns:p184="http://schemas.microsoft.com/office/powerpoint/2018/4/main" val="ftr"/>
              </p:ext>
            </p:extLst>
          </p:nvPr>
        </p:nvSpPr>
        <p:spPr>
          <a:xfrm>
            <a:off x="5304600" y="6642100"/>
            <a:ext cx="1611312"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Internal Use: Al-Futtaim Group</a:t>
            </a:r>
          </a:p>
        </p:txBody>
      </p:sp>
    </p:spTree>
    <p:extLst>
      <p:ext uri="{BB962C8B-B14F-4D97-AF65-F5344CB8AC3E}">
        <p14:creationId xmlns:p14="http://schemas.microsoft.com/office/powerpoint/2010/main" val="4166308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6.jpeg"/><Relationship Id="rId5" Type="http://schemas.openxmlformats.org/officeDocument/2006/relationships/image" Target="../media/image5.jpg"/><Relationship Id="rId4" Type="http://schemas.openxmlformats.org/officeDocument/2006/relationships/image" Target="../media/image4.emf"/></Relationships>
</file>

<file path=ppt/slides/_rels/slide10.xml.rels><?xml version="1.0" encoding="UTF-8" standalone="yes"?>
<Relationships xmlns="http://schemas.openxmlformats.org/package/2006/relationships"><Relationship Id="rId8" Type="http://schemas.openxmlformats.org/officeDocument/2006/relationships/tags" Target="../tags/tag92.xml"/><Relationship Id="rId13" Type="http://schemas.openxmlformats.org/officeDocument/2006/relationships/slideLayout" Target="../slideLayouts/slideLayout2.xml"/><Relationship Id="rId18" Type="http://schemas.openxmlformats.org/officeDocument/2006/relationships/image" Target="../media/image7.jpeg"/><Relationship Id="rId3" Type="http://schemas.openxmlformats.org/officeDocument/2006/relationships/tags" Target="../tags/tag87.xml"/><Relationship Id="rId21" Type="http://schemas.openxmlformats.org/officeDocument/2006/relationships/image" Target="../media/image26.png"/><Relationship Id="rId7" Type="http://schemas.openxmlformats.org/officeDocument/2006/relationships/tags" Target="../tags/tag91.xml"/><Relationship Id="rId12" Type="http://schemas.openxmlformats.org/officeDocument/2006/relationships/tags" Target="../tags/tag96.xml"/><Relationship Id="rId17" Type="http://schemas.openxmlformats.org/officeDocument/2006/relationships/chart" Target="../charts/chart5.xml"/><Relationship Id="rId2" Type="http://schemas.openxmlformats.org/officeDocument/2006/relationships/tags" Target="../tags/tag86.xml"/><Relationship Id="rId16" Type="http://schemas.openxmlformats.org/officeDocument/2006/relationships/image" Target="../media/image11.emf"/><Relationship Id="rId20" Type="http://schemas.openxmlformats.org/officeDocument/2006/relationships/image" Target="../media/image25.png"/><Relationship Id="rId1" Type="http://schemas.openxmlformats.org/officeDocument/2006/relationships/tags" Target="../tags/tag85.xml"/><Relationship Id="rId6" Type="http://schemas.openxmlformats.org/officeDocument/2006/relationships/tags" Target="../tags/tag90.xml"/><Relationship Id="rId11" Type="http://schemas.openxmlformats.org/officeDocument/2006/relationships/tags" Target="../tags/tag95.xml"/><Relationship Id="rId5" Type="http://schemas.openxmlformats.org/officeDocument/2006/relationships/tags" Target="../tags/tag89.xml"/><Relationship Id="rId15" Type="http://schemas.openxmlformats.org/officeDocument/2006/relationships/oleObject" Target="../embeddings/oleObject6.bin"/><Relationship Id="rId10" Type="http://schemas.openxmlformats.org/officeDocument/2006/relationships/tags" Target="../tags/tag94.xml"/><Relationship Id="rId19" Type="http://schemas.openxmlformats.org/officeDocument/2006/relationships/image" Target="../media/image24.png"/><Relationship Id="rId4" Type="http://schemas.openxmlformats.org/officeDocument/2006/relationships/tags" Target="../tags/tag88.xml"/><Relationship Id="rId9" Type="http://schemas.openxmlformats.org/officeDocument/2006/relationships/tags" Target="../tags/tag93.xml"/><Relationship Id="rId1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8" Type="http://schemas.openxmlformats.org/officeDocument/2006/relationships/tags" Target="../tags/tag104.xml"/><Relationship Id="rId13" Type="http://schemas.openxmlformats.org/officeDocument/2006/relationships/tags" Target="../tags/tag109.xml"/><Relationship Id="rId18" Type="http://schemas.openxmlformats.org/officeDocument/2006/relationships/tags" Target="../tags/tag114.xml"/><Relationship Id="rId26" Type="http://schemas.openxmlformats.org/officeDocument/2006/relationships/chart" Target="../charts/chart7.xml"/><Relationship Id="rId3" Type="http://schemas.openxmlformats.org/officeDocument/2006/relationships/tags" Target="../tags/tag99.xml"/><Relationship Id="rId21" Type="http://schemas.openxmlformats.org/officeDocument/2006/relationships/tags" Target="../tags/tag117.xml"/><Relationship Id="rId7" Type="http://schemas.openxmlformats.org/officeDocument/2006/relationships/tags" Target="../tags/tag103.xml"/><Relationship Id="rId12" Type="http://schemas.openxmlformats.org/officeDocument/2006/relationships/tags" Target="../tags/tag108.xml"/><Relationship Id="rId17" Type="http://schemas.openxmlformats.org/officeDocument/2006/relationships/tags" Target="../tags/tag113.xml"/><Relationship Id="rId25" Type="http://schemas.openxmlformats.org/officeDocument/2006/relationships/chart" Target="../charts/chart6.xml"/><Relationship Id="rId2" Type="http://schemas.openxmlformats.org/officeDocument/2006/relationships/tags" Target="../tags/tag98.xml"/><Relationship Id="rId16" Type="http://schemas.openxmlformats.org/officeDocument/2006/relationships/tags" Target="../tags/tag112.xml"/><Relationship Id="rId20" Type="http://schemas.openxmlformats.org/officeDocument/2006/relationships/tags" Target="../tags/tag116.xml"/><Relationship Id="rId29" Type="http://schemas.openxmlformats.org/officeDocument/2006/relationships/image" Target="../media/image29.png"/><Relationship Id="rId1" Type="http://schemas.openxmlformats.org/officeDocument/2006/relationships/tags" Target="../tags/tag97.xml"/><Relationship Id="rId6" Type="http://schemas.openxmlformats.org/officeDocument/2006/relationships/tags" Target="../tags/tag102.xml"/><Relationship Id="rId11" Type="http://schemas.openxmlformats.org/officeDocument/2006/relationships/tags" Target="../tags/tag107.xml"/><Relationship Id="rId24" Type="http://schemas.openxmlformats.org/officeDocument/2006/relationships/image" Target="../media/image11.emf"/><Relationship Id="rId5" Type="http://schemas.openxmlformats.org/officeDocument/2006/relationships/tags" Target="../tags/tag101.xml"/><Relationship Id="rId15" Type="http://schemas.openxmlformats.org/officeDocument/2006/relationships/tags" Target="../tags/tag111.xml"/><Relationship Id="rId23" Type="http://schemas.openxmlformats.org/officeDocument/2006/relationships/oleObject" Target="../embeddings/oleObject7.bin"/><Relationship Id="rId28" Type="http://schemas.openxmlformats.org/officeDocument/2006/relationships/image" Target="../media/image28.png"/><Relationship Id="rId10" Type="http://schemas.openxmlformats.org/officeDocument/2006/relationships/tags" Target="../tags/tag106.xml"/><Relationship Id="rId19" Type="http://schemas.openxmlformats.org/officeDocument/2006/relationships/tags" Target="../tags/tag115.xml"/><Relationship Id="rId4" Type="http://schemas.openxmlformats.org/officeDocument/2006/relationships/tags" Target="../tags/tag100.xml"/><Relationship Id="rId9" Type="http://schemas.openxmlformats.org/officeDocument/2006/relationships/tags" Target="../tags/tag105.xml"/><Relationship Id="rId14" Type="http://schemas.openxmlformats.org/officeDocument/2006/relationships/tags" Target="../tags/tag110.xml"/><Relationship Id="rId22" Type="http://schemas.openxmlformats.org/officeDocument/2006/relationships/slideLayout" Target="../slideLayouts/slideLayout2.xml"/><Relationship Id="rId27" Type="http://schemas.openxmlformats.org/officeDocument/2006/relationships/image" Target="../media/image27.jpeg"/><Relationship Id="rId30" Type="http://schemas.openxmlformats.org/officeDocument/2006/relationships/image" Target="../media/image30.jpeg"/></Relationships>
</file>

<file path=ppt/slides/_rels/slide12.xml.rels><?xml version="1.0" encoding="UTF-8" standalone="yes"?>
<Relationships xmlns="http://schemas.openxmlformats.org/package/2006/relationships"><Relationship Id="rId13" Type="http://schemas.openxmlformats.org/officeDocument/2006/relationships/tags" Target="../tags/tag130.xml"/><Relationship Id="rId18" Type="http://schemas.openxmlformats.org/officeDocument/2006/relationships/tags" Target="../tags/tag135.xml"/><Relationship Id="rId26" Type="http://schemas.openxmlformats.org/officeDocument/2006/relationships/tags" Target="../tags/tag143.xml"/><Relationship Id="rId39" Type="http://schemas.openxmlformats.org/officeDocument/2006/relationships/image" Target="../media/image11.emf"/><Relationship Id="rId21" Type="http://schemas.openxmlformats.org/officeDocument/2006/relationships/tags" Target="../tags/tag138.xml"/><Relationship Id="rId34" Type="http://schemas.openxmlformats.org/officeDocument/2006/relationships/tags" Target="../tags/tag151.xml"/><Relationship Id="rId42" Type="http://schemas.openxmlformats.org/officeDocument/2006/relationships/image" Target="../media/image31.png"/><Relationship Id="rId47" Type="http://schemas.openxmlformats.org/officeDocument/2006/relationships/image" Target="../media/image36.png"/><Relationship Id="rId7" Type="http://schemas.openxmlformats.org/officeDocument/2006/relationships/tags" Target="../tags/tag124.xml"/><Relationship Id="rId2" Type="http://schemas.openxmlformats.org/officeDocument/2006/relationships/tags" Target="../tags/tag119.xml"/><Relationship Id="rId16" Type="http://schemas.openxmlformats.org/officeDocument/2006/relationships/tags" Target="../tags/tag133.xml"/><Relationship Id="rId29" Type="http://schemas.openxmlformats.org/officeDocument/2006/relationships/tags" Target="../tags/tag146.xml"/><Relationship Id="rId1" Type="http://schemas.openxmlformats.org/officeDocument/2006/relationships/tags" Target="../tags/tag118.xml"/><Relationship Id="rId6" Type="http://schemas.openxmlformats.org/officeDocument/2006/relationships/tags" Target="../tags/tag123.xml"/><Relationship Id="rId11" Type="http://schemas.openxmlformats.org/officeDocument/2006/relationships/tags" Target="../tags/tag128.xml"/><Relationship Id="rId24" Type="http://schemas.openxmlformats.org/officeDocument/2006/relationships/tags" Target="../tags/tag141.xml"/><Relationship Id="rId32" Type="http://schemas.openxmlformats.org/officeDocument/2006/relationships/tags" Target="../tags/tag149.xml"/><Relationship Id="rId37" Type="http://schemas.openxmlformats.org/officeDocument/2006/relationships/slideLayout" Target="../slideLayouts/slideLayout2.xml"/><Relationship Id="rId40" Type="http://schemas.openxmlformats.org/officeDocument/2006/relationships/chart" Target="../charts/chart8.xml"/><Relationship Id="rId45" Type="http://schemas.openxmlformats.org/officeDocument/2006/relationships/image" Target="../media/image34.png"/><Relationship Id="rId5" Type="http://schemas.openxmlformats.org/officeDocument/2006/relationships/tags" Target="../tags/tag122.xml"/><Relationship Id="rId15" Type="http://schemas.openxmlformats.org/officeDocument/2006/relationships/tags" Target="../tags/tag132.xml"/><Relationship Id="rId23" Type="http://schemas.openxmlformats.org/officeDocument/2006/relationships/tags" Target="../tags/tag140.xml"/><Relationship Id="rId28" Type="http://schemas.openxmlformats.org/officeDocument/2006/relationships/tags" Target="../tags/tag145.xml"/><Relationship Id="rId36" Type="http://schemas.openxmlformats.org/officeDocument/2006/relationships/tags" Target="../tags/tag153.xml"/><Relationship Id="rId10" Type="http://schemas.openxmlformats.org/officeDocument/2006/relationships/tags" Target="../tags/tag127.xml"/><Relationship Id="rId19" Type="http://schemas.openxmlformats.org/officeDocument/2006/relationships/tags" Target="../tags/tag136.xml"/><Relationship Id="rId31" Type="http://schemas.openxmlformats.org/officeDocument/2006/relationships/tags" Target="../tags/tag148.xml"/><Relationship Id="rId44" Type="http://schemas.openxmlformats.org/officeDocument/2006/relationships/image" Target="../media/image33.png"/><Relationship Id="rId4" Type="http://schemas.openxmlformats.org/officeDocument/2006/relationships/tags" Target="../tags/tag121.xml"/><Relationship Id="rId9" Type="http://schemas.openxmlformats.org/officeDocument/2006/relationships/tags" Target="../tags/tag126.xml"/><Relationship Id="rId14" Type="http://schemas.openxmlformats.org/officeDocument/2006/relationships/tags" Target="../tags/tag131.xml"/><Relationship Id="rId22" Type="http://schemas.openxmlformats.org/officeDocument/2006/relationships/tags" Target="../tags/tag139.xml"/><Relationship Id="rId27" Type="http://schemas.openxmlformats.org/officeDocument/2006/relationships/tags" Target="../tags/tag144.xml"/><Relationship Id="rId30" Type="http://schemas.openxmlformats.org/officeDocument/2006/relationships/tags" Target="../tags/tag147.xml"/><Relationship Id="rId35" Type="http://schemas.openxmlformats.org/officeDocument/2006/relationships/tags" Target="../tags/tag152.xml"/><Relationship Id="rId43" Type="http://schemas.openxmlformats.org/officeDocument/2006/relationships/image" Target="../media/image32.png"/><Relationship Id="rId8" Type="http://schemas.openxmlformats.org/officeDocument/2006/relationships/tags" Target="../tags/tag125.xml"/><Relationship Id="rId3" Type="http://schemas.openxmlformats.org/officeDocument/2006/relationships/tags" Target="../tags/tag120.xml"/><Relationship Id="rId12" Type="http://schemas.openxmlformats.org/officeDocument/2006/relationships/tags" Target="../tags/tag129.xml"/><Relationship Id="rId17" Type="http://schemas.openxmlformats.org/officeDocument/2006/relationships/tags" Target="../tags/tag134.xml"/><Relationship Id="rId25" Type="http://schemas.openxmlformats.org/officeDocument/2006/relationships/tags" Target="../tags/tag142.xml"/><Relationship Id="rId33" Type="http://schemas.openxmlformats.org/officeDocument/2006/relationships/tags" Target="../tags/tag150.xml"/><Relationship Id="rId38" Type="http://schemas.openxmlformats.org/officeDocument/2006/relationships/oleObject" Target="../embeddings/oleObject8.bin"/><Relationship Id="rId46" Type="http://schemas.openxmlformats.org/officeDocument/2006/relationships/image" Target="../media/image35.png"/><Relationship Id="rId20" Type="http://schemas.openxmlformats.org/officeDocument/2006/relationships/tags" Target="../tags/tag137.xml"/><Relationship Id="rId41" Type="http://schemas.openxmlformats.org/officeDocument/2006/relationships/chart" Target="../charts/chart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tags" Target="../tags/tag154.xml"/><Relationship Id="rId6" Type="http://schemas.openxmlformats.org/officeDocument/2006/relationships/image" Target="../media/image37.jpeg"/><Relationship Id="rId5" Type="http://schemas.openxmlformats.org/officeDocument/2006/relationships/image" Target="../media/image5.jpg"/><Relationship Id="rId4" Type="http://schemas.openxmlformats.org/officeDocument/2006/relationships/image" Target="../media/image4.emf"/></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4.xml"/><Relationship Id="rId6" Type="http://schemas.openxmlformats.org/officeDocument/2006/relationships/image" Target="../media/image12.jpg"/><Relationship Id="rId5" Type="http://schemas.openxmlformats.org/officeDocument/2006/relationships/image" Target="../media/image11.emf"/><Relationship Id="rId4" Type="http://schemas.openxmlformats.org/officeDocument/2006/relationships/oleObject" Target="../embeddings/oleObject3.bin"/></Relationships>
</file>

<file path=ppt/slides/_rels/slide8.xml.rels><?xml version="1.0" encoding="UTF-8" standalone="yes"?>
<Relationships xmlns="http://schemas.openxmlformats.org/package/2006/relationships"><Relationship Id="rId13" Type="http://schemas.openxmlformats.org/officeDocument/2006/relationships/tags" Target="../tags/tag17.xml"/><Relationship Id="rId18" Type="http://schemas.openxmlformats.org/officeDocument/2006/relationships/tags" Target="../tags/tag22.xml"/><Relationship Id="rId26" Type="http://schemas.openxmlformats.org/officeDocument/2006/relationships/tags" Target="../tags/tag30.xml"/><Relationship Id="rId39" Type="http://schemas.openxmlformats.org/officeDocument/2006/relationships/tags" Target="../tags/tag43.xml"/><Relationship Id="rId21" Type="http://schemas.openxmlformats.org/officeDocument/2006/relationships/tags" Target="../tags/tag25.xml"/><Relationship Id="rId34" Type="http://schemas.openxmlformats.org/officeDocument/2006/relationships/tags" Target="../tags/tag38.xml"/><Relationship Id="rId42" Type="http://schemas.openxmlformats.org/officeDocument/2006/relationships/tags" Target="../tags/tag46.xml"/><Relationship Id="rId47" Type="http://schemas.openxmlformats.org/officeDocument/2006/relationships/notesSlide" Target="../notesSlides/notesSlide2.xml"/><Relationship Id="rId50" Type="http://schemas.openxmlformats.org/officeDocument/2006/relationships/chart" Target="../charts/chart1.xml"/><Relationship Id="rId55" Type="http://schemas.openxmlformats.org/officeDocument/2006/relationships/image" Target="../media/image16.png"/><Relationship Id="rId7" Type="http://schemas.openxmlformats.org/officeDocument/2006/relationships/tags" Target="../tags/tag11.xml"/><Relationship Id="rId2" Type="http://schemas.openxmlformats.org/officeDocument/2006/relationships/tags" Target="../tags/tag6.xml"/><Relationship Id="rId16" Type="http://schemas.openxmlformats.org/officeDocument/2006/relationships/tags" Target="../tags/tag20.xml"/><Relationship Id="rId29" Type="http://schemas.openxmlformats.org/officeDocument/2006/relationships/tags" Target="../tags/tag33.xml"/><Relationship Id="rId11" Type="http://schemas.openxmlformats.org/officeDocument/2006/relationships/tags" Target="../tags/tag15.xml"/><Relationship Id="rId24" Type="http://schemas.openxmlformats.org/officeDocument/2006/relationships/tags" Target="../tags/tag28.xml"/><Relationship Id="rId32" Type="http://schemas.openxmlformats.org/officeDocument/2006/relationships/tags" Target="../tags/tag36.xml"/><Relationship Id="rId37" Type="http://schemas.openxmlformats.org/officeDocument/2006/relationships/tags" Target="../tags/tag41.xml"/><Relationship Id="rId40" Type="http://schemas.openxmlformats.org/officeDocument/2006/relationships/tags" Target="../tags/tag44.xml"/><Relationship Id="rId45" Type="http://schemas.openxmlformats.org/officeDocument/2006/relationships/tags" Target="../tags/tag49.xml"/><Relationship Id="rId53" Type="http://schemas.openxmlformats.org/officeDocument/2006/relationships/image" Target="../media/image14.jpeg"/><Relationship Id="rId5" Type="http://schemas.openxmlformats.org/officeDocument/2006/relationships/tags" Target="../tags/tag9.xml"/><Relationship Id="rId10" Type="http://schemas.openxmlformats.org/officeDocument/2006/relationships/tags" Target="../tags/tag14.xml"/><Relationship Id="rId19" Type="http://schemas.openxmlformats.org/officeDocument/2006/relationships/tags" Target="../tags/tag23.xml"/><Relationship Id="rId31" Type="http://schemas.openxmlformats.org/officeDocument/2006/relationships/tags" Target="../tags/tag35.xml"/><Relationship Id="rId44" Type="http://schemas.openxmlformats.org/officeDocument/2006/relationships/tags" Target="../tags/tag48.xml"/><Relationship Id="rId52" Type="http://schemas.openxmlformats.org/officeDocument/2006/relationships/chart" Target="../charts/chart2.xml"/><Relationship Id="rId4" Type="http://schemas.openxmlformats.org/officeDocument/2006/relationships/tags" Target="../tags/tag8.xml"/><Relationship Id="rId9" Type="http://schemas.openxmlformats.org/officeDocument/2006/relationships/tags" Target="../tags/tag13.xml"/><Relationship Id="rId14" Type="http://schemas.openxmlformats.org/officeDocument/2006/relationships/tags" Target="../tags/tag18.xml"/><Relationship Id="rId22" Type="http://schemas.openxmlformats.org/officeDocument/2006/relationships/tags" Target="../tags/tag26.xml"/><Relationship Id="rId27" Type="http://schemas.openxmlformats.org/officeDocument/2006/relationships/tags" Target="../tags/tag31.xml"/><Relationship Id="rId30" Type="http://schemas.openxmlformats.org/officeDocument/2006/relationships/tags" Target="../tags/tag34.xml"/><Relationship Id="rId35" Type="http://schemas.openxmlformats.org/officeDocument/2006/relationships/tags" Target="../tags/tag39.xml"/><Relationship Id="rId43" Type="http://schemas.openxmlformats.org/officeDocument/2006/relationships/tags" Target="../tags/tag47.xml"/><Relationship Id="rId48" Type="http://schemas.openxmlformats.org/officeDocument/2006/relationships/oleObject" Target="../embeddings/oleObject4.bin"/><Relationship Id="rId56" Type="http://schemas.openxmlformats.org/officeDocument/2006/relationships/image" Target="../media/image17.png"/><Relationship Id="rId8" Type="http://schemas.openxmlformats.org/officeDocument/2006/relationships/tags" Target="../tags/tag12.xml"/><Relationship Id="rId51" Type="http://schemas.openxmlformats.org/officeDocument/2006/relationships/image" Target="../media/image13.png"/><Relationship Id="rId3" Type="http://schemas.openxmlformats.org/officeDocument/2006/relationships/tags" Target="../tags/tag7.xml"/><Relationship Id="rId12" Type="http://schemas.openxmlformats.org/officeDocument/2006/relationships/tags" Target="../tags/tag16.xml"/><Relationship Id="rId17" Type="http://schemas.openxmlformats.org/officeDocument/2006/relationships/tags" Target="../tags/tag21.xml"/><Relationship Id="rId25" Type="http://schemas.openxmlformats.org/officeDocument/2006/relationships/tags" Target="../tags/tag29.xml"/><Relationship Id="rId33" Type="http://schemas.openxmlformats.org/officeDocument/2006/relationships/tags" Target="../tags/tag37.xml"/><Relationship Id="rId38" Type="http://schemas.openxmlformats.org/officeDocument/2006/relationships/tags" Target="../tags/tag42.xml"/><Relationship Id="rId46" Type="http://schemas.openxmlformats.org/officeDocument/2006/relationships/slideLayout" Target="../slideLayouts/slideLayout2.xml"/><Relationship Id="rId20" Type="http://schemas.openxmlformats.org/officeDocument/2006/relationships/tags" Target="../tags/tag24.xml"/><Relationship Id="rId41" Type="http://schemas.openxmlformats.org/officeDocument/2006/relationships/tags" Target="../tags/tag45.xml"/><Relationship Id="rId54" Type="http://schemas.openxmlformats.org/officeDocument/2006/relationships/image" Target="../media/image15.png"/><Relationship Id="rId1" Type="http://schemas.openxmlformats.org/officeDocument/2006/relationships/tags" Target="../tags/tag5.xml"/><Relationship Id="rId6" Type="http://schemas.openxmlformats.org/officeDocument/2006/relationships/tags" Target="../tags/tag10.xml"/><Relationship Id="rId15" Type="http://schemas.openxmlformats.org/officeDocument/2006/relationships/tags" Target="../tags/tag19.xml"/><Relationship Id="rId23" Type="http://schemas.openxmlformats.org/officeDocument/2006/relationships/tags" Target="../tags/tag27.xml"/><Relationship Id="rId28" Type="http://schemas.openxmlformats.org/officeDocument/2006/relationships/tags" Target="../tags/tag32.xml"/><Relationship Id="rId36" Type="http://schemas.openxmlformats.org/officeDocument/2006/relationships/tags" Target="../tags/tag40.xml"/><Relationship Id="rId49" Type="http://schemas.openxmlformats.org/officeDocument/2006/relationships/image" Target="../media/image11.emf"/></Relationships>
</file>

<file path=ppt/slides/_rels/slide9.xml.rels><?xml version="1.0" encoding="UTF-8" standalone="yes"?>
<Relationships xmlns="http://schemas.openxmlformats.org/package/2006/relationships"><Relationship Id="rId13" Type="http://schemas.openxmlformats.org/officeDocument/2006/relationships/tags" Target="../tags/tag62.xml"/><Relationship Id="rId18" Type="http://schemas.openxmlformats.org/officeDocument/2006/relationships/tags" Target="../tags/tag67.xml"/><Relationship Id="rId26" Type="http://schemas.openxmlformats.org/officeDocument/2006/relationships/tags" Target="../tags/tag75.xml"/><Relationship Id="rId39" Type="http://schemas.openxmlformats.org/officeDocument/2006/relationships/chart" Target="../charts/chart3.xml"/><Relationship Id="rId21" Type="http://schemas.openxmlformats.org/officeDocument/2006/relationships/tags" Target="../tags/tag70.xml"/><Relationship Id="rId34" Type="http://schemas.openxmlformats.org/officeDocument/2006/relationships/tags" Target="../tags/tag83.xml"/><Relationship Id="rId42" Type="http://schemas.openxmlformats.org/officeDocument/2006/relationships/image" Target="../media/image19.jpeg"/><Relationship Id="rId7" Type="http://schemas.openxmlformats.org/officeDocument/2006/relationships/tags" Target="../tags/tag56.xml"/><Relationship Id="rId2" Type="http://schemas.openxmlformats.org/officeDocument/2006/relationships/tags" Target="../tags/tag51.xml"/><Relationship Id="rId16" Type="http://schemas.openxmlformats.org/officeDocument/2006/relationships/tags" Target="../tags/tag65.xml"/><Relationship Id="rId29" Type="http://schemas.openxmlformats.org/officeDocument/2006/relationships/tags" Target="../tags/tag78.xml"/><Relationship Id="rId1" Type="http://schemas.openxmlformats.org/officeDocument/2006/relationships/tags" Target="../tags/tag50.xml"/><Relationship Id="rId6" Type="http://schemas.openxmlformats.org/officeDocument/2006/relationships/tags" Target="../tags/tag55.xml"/><Relationship Id="rId11" Type="http://schemas.openxmlformats.org/officeDocument/2006/relationships/tags" Target="../tags/tag60.xml"/><Relationship Id="rId24" Type="http://schemas.openxmlformats.org/officeDocument/2006/relationships/tags" Target="../tags/tag73.xml"/><Relationship Id="rId32" Type="http://schemas.openxmlformats.org/officeDocument/2006/relationships/tags" Target="../tags/tag81.xml"/><Relationship Id="rId37" Type="http://schemas.openxmlformats.org/officeDocument/2006/relationships/oleObject" Target="../embeddings/oleObject5.bin"/><Relationship Id="rId40" Type="http://schemas.openxmlformats.org/officeDocument/2006/relationships/chart" Target="../charts/chart4.xml"/><Relationship Id="rId45" Type="http://schemas.openxmlformats.org/officeDocument/2006/relationships/image" Target="../media/image22.jpeg"/><Relationship Id="rId5" Type="http://schemas.openxmlformats.org/officeDocument/2006/relationships/tags" Target="../tags/tag54.xml"/><Relationship Id="rId15" Type="http://schemas.openxmlformats.org/officeDocument/2006/relationships/tags" Target="../tags/tag64.xml"/><Relationship Id="rId23" Type="http://schemas.openxmlformats.org/officeDocument/2006/relationships/tags" Target="../tags/tag72.xml"/><Relationship Id="rId28" Type="http://schemas.openxmlformats.org/officeDocument/2006/relationships/tags" Target="../tags/tag77.xml"/><Relationship Id="rId36" Type="http://schemas.openxmlformats.org/officeDocument/2006/relationships/slideLayout" Target="../slideLayouts/slideLayout2.xml"/><Relationship Id="rId10" Type="http://schemas.openxmlformats.org/officeDocument/2006/relationships/tags" Target="../tags/tag59.xml"/><Relationship Id="rId19" Type="http://schemas.openxmlformats.org/officeDocument/2006/relationships/tags" Target="../tags/tag68.xml"/><Relationship Id="rId31" Type="http://schemas.openxmlformats.org/officeDocument/2006/relationships/tags" Target="../tags/tag80.xml"/><Relationship Id="rId44" Type="http://schemas.openxmlformats.org/officeDocument/2006/relationships/image" Target="../media/image21.png"/><Relationship Id="rId4" Type="http://schemas.openxmlformats.org/officeDocument/2006/relationships/tags" Target="../tags/tag53.xml"/><Relationship Id="rId9" Type="http://schemas.openxmlformats.org/officeDocument/2006/relationships/tags" Target="../tags/tag58.xml"/><Relationship Id="rId14" Type="http://schemas.openxmlformats.org/officeDocument/2006/relationships/tags" Target="../tags/tag63.xml"/><Relationship Id="rId22" Type="http://schemas.openxmlformats.org/officeDocument/2006/relationships/tags" Target="../tags/tag71.xml"/><Relationship Id="rId27" Type="http://schemas.openxmlformats.org/officeDocument/2006/relationships/tags" Target="../tags/tag76.xml"/><Relationship Id="rId30" Type="http://schemas.openxmlformats.org/officeDocument/2006/relationships/tags" Target="../tags/tag79.xml"/><Relationship Id="rId35" Type="http://schemas.openxmlformats.org/officeDocument/2006/relationships/tags" Target="../tags/tag84.xml"/><Relationship Id="rId43" Type="http://schemas.openxmlformats.org/officeDocument/2006/relationships/image" Target="../media/image20.png"/><Relationship Id="rId8" Type="http://schemas.openxmlformats.org/officeDocument/2006/relationships/tags" Target="../tags/tag57.xml"/><Relationship Id="rId3" Type="http://schemas.openxmlformats.org/officeDocument/2006/relationships/tags" Target="../tags/tag52.xml"/><Relationship Id="rId12" Type="http://schemas.openxmlformats.org/officeDocument/2006/relationships/tags" Target="../tags/tag61.xml"/><Relationship Id="rId17" Type="http://schemas.openxmlformats.org/officeDocument/2006/relationships/tags" Target="../tags/tag66.xml"/><Relationship Id="rId25" Type="http://schemas.openxmlformats.org/officeDocument/2006/relationships/tags" Target="../tags/tag74.xml"/><Relationship Id="rId33" Type="http://schemas.openxmlformats.org/officeDocument/2006/relationships/tags" Target="../tags/tag82.xml"/><Relationship Id="rId38" Type="http://schemas.openxmlformats.org/officeDocument/2006/relationships/image" Target="../media/image11.emf"/><Relationship Id="rId46" Type="http://schemas.openxmlformats.org/officeDocument/2006/relationships/image" Target="../media/image23.jpeg"/><Relationship Id="rId20" Type="http://schemas.openxmlformats.org/officeDocument/2006/relationships/tags" Target="../tags/tag69.xml"/><Relationship Id="rId4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CD65018C-FA3C-42DE-A768-C3E8B5925A3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8" imgH="408" progId="TCLayout.ActiveDocument.1">
                  <p:embed/>
                </p:oleObj>
              </mc:Choice>
              <mc:Fallback>
                <p:oleObj name="think-cell Slide" r:id="rId3" imgW="408" imgH="408" progId="TCLayout.ActiveDocument.1">
                  <p:embed/>
                  <p:pic>
                    <p:nvPicPr>
                      <p:cNvPr id="7" name="think-cell data - do not delete" hidden="1">
                        <a:extLst>
                          <a:ext uri="{FF2B5EF4-FFF2-40B4-BE49-F238E27FC236}">
                            <a16:creationId xmlns:a16="http://schemas.microsoft.com/office/drawing/2014/main" id="{CD65018C-FA3C-42DE-A768-C3E8B5925A30}"/>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0D9B090-9C8A-4737-B46F-B1BA55EBD9CC}"/>
              </a:ext>
            </a:extLst>
          </p:cNvPr>
          <p:cNvSpPr>
            <a:spLocks noGrp="1"/>
          </p:cNvSpPr>
          <p:nvPr>
            <p:ph type="ctrTitle"/>
          </p:nvPr>
        </p:nvSpPr>
        <p:spPr>
          <a:xfrm>
            <a:off x="479261" y="5373210"/>
            <a:ext cx="8050193" cy="945294"/>
          </a:xfrm>
        </p:spPr>
        <p:txBody>
          <a:bodyPr vert="horz">
            <a:noAutofit/>
          </a:bodyPr>
          <a:lstStyle/>
          <a:p>
            <a:pPr algn="l"/>
            <a:r>
              <a:rPr lang="en-US" sz="3200" b="1" dirty="0">
                <a:solidFill>
                  <a:srgbClr val="002060"/>
                </a:solidFill>
                <a:latin typeface="Daytona" panose="020B0604030500040204" pitchFamily="34" charset="0"/>
              </a:rPr>
              <a:t>Handling Price Objections: </a:t>
            </a:r>
            <a:br>
              <a:rPr lang="en-US" sz="3200" b="1" dirty="0">
                <a:solidFill>
                  <a:srgbClr val="002060"/>
                </a:solidFill>
                <a:latin typeface="Daytona" panose="020B0604030500040204" pitchFamily="34" charset="0"/>
              </a:rPr>
            </a:br>
            <a:r>
              <a:rPr lang="en-US" sz="2400" dirty="0">
                <a:solidFill>
                  <a:srgbClr val="002060"/>
                </a:solidFill>
                <a:latin typeface="Daytona" panose="020B0604030500040204" pitchFamily="34" charset="0"/>
              </a:rPr>
              <a:t>Creating and Selling Value Over Price</a:t>
            </a:r>
            <a:endParaRPr lang="en-US" sz="1800" dirty="0">
              <a:solidFill>
                <a:srgbClr val="002060"/>
              </a:solidFill>
              <a:latin typeface="Daytona" panose="020B0604030500040204" pitchFamily="34" charset="0"/>
            </a:endParaRPr>
          </a:p>
        </p:txBody>
      </p:sp>
      <p:grpSp>
        <p:nvGrpSpPr>
          <p:cNvPr id="8" name="Group 7">
            <a:extLst>
              <a:ext uri="{FF2B5EF4-FFF2-40B4-BE49-F238E27FC236}">
                <a16:creationId xmlns:a16="http://schemas.microsoft.com/office/drawing/2014/main" id="{3E45954D-DFD4-4F54-9D88-B8439CC29BB3}"/>
              </a:ext>
            </a:extLst>
          </p:cNvPr>
          <p:cNvGrpSpPr/>
          <p:nvPr/>
        </p:nvGrpSpPr>
        <p:grpSpPr>
          <a:xfrm>
            <a:off x="-33711" y="-4214"/>
            <a:ext cx="12246357" cy="5038859"/>
            <a:chOff x="-33711" y="-4214"/>
            <a:chExt cx="12246357" cy="5038859"/>
          </a:xfrm>
        </p:grpSpPr>
        <p:sp>
          <p:nvSpPr>
            <p:cNvPr id="6" name="Rectangle 5">
              <a:extLst>
                <a:ext uri="{FF2B5EF4-FFF2-40B4-BE49-F238E27FC236}">
                  <a16:creationId xmlns:a16="http://schemas.microsoft.com/office/drawing/2014/main" id="{669EFD82-4106-4DC9-8E51-CB64905D4311}"/>
                </a:ext>
              </a:extLst>
            </p:cNvPr>
            <p:cNvSpPr/>
            <p:nvPr/>
          </p:nvSpPr>
          <p:spPr>
            <a:xfrm>
              <a:off x="-33711" y="2146675"/>
              <a:ext cx="12246357" cy="288797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latin typeface="Daytona" panose="020B0604030500040204" pitchFamily="34" charset="0"/>
              </a:endParaRPr>
            </a:p>
          </p:txBody>
        </p:sp>
        <p:pic>
          <p:nvPicPr>
            <p:cNvPr id="5" name="Picture 4" descr="A person standing next to a battery&#10;&#10;Description automatically generated">
              <a:extLst>
                <a:ext uri="{FF2B5EF4-FFF2-40B4-BE49-F238E27FC236}">
                  <a16:creationId xmlns:a16="http://schemas.microsoft.com/office/drawing/2014/main" id="{DD5ABD15-A5C7-4ED4-9D8F-9EA39CFD79DA}"/>
                </a:ext>
              </a:extLst>
            </p:cNvPr>
            <p:cNvPicPr>
              <a:picLocks noChangeAspect="1"/>
            </p:cNvPicPr>
            <p:nvPr/>
          </p:nvPicPr>
          <p:blipFill rotWithShape="1">
            <a:blip r:embed="rId5">
              <a:extLst>
                <a:ext uri="{28A0092B-C50C-407E-A947-70E740481C1C}">
                  <a14:useLocalDpi xmlns:a14="http://schemas.microsoft.com/office/drawing/2010/main" val="0"/>
                </a:ext>
              </a:extLst>
            </a:blip>
            <a:srcRect b="27436"/>
            <a:stretch/>
          </p:blipFill>
          <p:spPr>
            <a:xfrm>
              <a:off x="-33711" y="-4214"/>
              <a:ext cx="12246357" cy="4998558"/>
            </a:xfrm>
            <a:prstGeom prst="snip2SameRect">
              <a:avLst>
                <a:gd name="adj1" fmla="val 0"/>
                <a:gd name="adj2" fmla="val 42778"/>
              </a:avLst>
            </a:prstGeom>
          </p:spPr>
        </p:pic>
      </p:grpSp>
      <p:pic>
        <p:nvPicPr>
          <p:cNvPr id="11" name="Picture 10">
            <a:extLst>
              <a:ext uri="{FF2B5EF4-FFF2-40B4-BE49-F238E27FC236}">
                <a16:creationId xmlns:a16="http://schemas.microsoft.com/office/drawing/2014/main" id="{1EBAC557-1EF7-6BDA-A813-5A2AA74E1009}"/>
              </a:ext>
            </a:extLst>
          </p:cNvPr>
          <p:cNvPicPr>
            <a:picLocks noChangeAspect="1"/>
          </p:cNvPicPr>
          <p:nvPr/>
        </p:nvPicPr>
        <p:blipFill>
          <a:blip r:embed="rId6">
            <a:extLst>
              <a:ext uri="{28A0092B-C50C-407E-A947-70E740481C1C}">
                <a14:useLocalDpi xmlns:a14="http://schemas.microsoft.com/office/drawing/2010/main" val="0"/>
              </a:ext>
            </a:extLst>
          </a:blip>
          <a:srcRect t="8757" b="8757"/>
          <a:stretch/>
        </p:blipFill>
        <p:spPr>
          <a:xfrm>
            <a:off x="-33711" y="-669851"/>
            <a:ext cx="12246357" cy="5714129"/>
          </a:xfrm>
          <a:prstGeom prst="rect">
            <a:avLst/>
          </a:prstGeom>
        </p:spPr>
      </p:pic>
    </p:spTree>
    <p:extLst>
      <p:ext uri="{BB962C8B-B14F-4D97-AF65-F5344CB8AC3E}">
        <p14:creationId xmlns:p14="http://schemas.microsoft.com/office/powerpoint/2010/main" val="1319793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0B3BCB4-9997-27C0-46F3-5376FFDF3AD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405" imgH="405" progId="TCLayout.ActiveDocument.1">
                  <p:embed/>
                </p:oleObj>
              </mc:Choice>
              <mc:Fallback>
                <p:oleObj name="think-cell Slide" r:id="rId15" imgW="405" imgH="405" progId="TCLayout.ActiveDocument.1">
                  <p:embed/>
                  <p:pic>
                    <p:nvPicPr>
                      <p:cNvPr id="9" name="think-cell data - do not delete" hidden="1">
                        <a:extLst>
                          <a:ext uri="{FF2B5EF4-FFF2-40B4-BE49-F238E27FC236}">
                            <a16:creationId xmlns:a16="http://schemas.microsoft.com/office/drawing/2014/main" id="{E0B3BCB4-9997-27C0-46F3-5376FFDF3ADB}"/>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4" name="Title 1">
            <a:extLst>
              <a:ext uri="{FF2B5EF4-FFF2-40B4-BE49-F238E27FC236}">
                <a16:creationId xmlns:a16="http://schemas.microsoft.com/office/drawing/2014/main" id="{56DDBA86-A0AB-14CA-96E8-3081D15CBC51}"/>
              </a:ext>
            </a:extLst>
          </p:cNvPr>
          <p:cNvSpPr txBox="1">
            <a:spLocks/>
          </p:cNvSpPr>
          <p:nvPr/>
        </p:nvSpPr>
        <p:spPr bwMode="gray">
          <a:xfrm>
            <a:off x="156265" y="197017"/>
            <a:ext cx="1185793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895350" rtl="0" eaLnBrk="1" fontAlgn="base" hangingPunct="1">
              <a:spcBef>
                <a:spcPct val="0"/>
              </a:spcBef>
              <a:spcAft>
                <a:spcPct val="0"/>
              </a:spcAft>
              <a:tabLst>
                <a:tab pos="269875" algn="l"/>
              </a:tabLst>
              <a:defRPr lang="x-none" sz="2000" b="0" baseline="0">
                <a:solidFill>
                  <a:schemeClr val="tx2"/>
                </a:solidFill>
                <a:latin typeface="+mj-lt"/>
                <a:ea typeface="+mj-ea"/>
                <a:cs typeface="+mj-cs"/>
              </a:defRPr>
            </a:lvl1pPr>
            <a:lvl2pPr algn="l" defTabSz="895350" rtl="0" eaLnBrk="1" fontAlgn="base" hangingPunct="1">
              <a:spcBef>
                <a:spcPct val="0"/>
              </a:spcBef>
              <a:spcAft>
                <a:spcPct val="0"/>
              </a:spcAft>
              <a:defRPr lang="x-none" sz="1900" b="1">
                <a:solidFill>
                  <a:schemeClr val="tx2"/>
                </a:solidFill>
                <a:latin typeface="Arial" charset="0"/>
              </a:defRPr>
            </a:lvl2pPr>
            <a:lvl3pPr algn="l" defTabSz="895350" rtl="0" eaLnBrk="1" fontAlgn="base" hangingPunct="1">
              <a:spcBef>
                <a:spcPct val="0"/>
              </a:spcBef>
              <a:spcAft>
                <a:spcPct val="0"/>
              </a:spcAft>
              <a:defRPr lang="x-none" sz="1900" b="1">
                <a:solidFill>
                  <a:schemeClr val="tx2"/>
                </a:solidFill>
                <a:latin typeface="Arial" charset="0"/>
              </a:defRPr>
            </a:lvl3pPr>
            <a:lvl4pPr algn="l" defTabSz="895350" rtl="0" eaLnBrk="1" fontAlgn="base" hangingPunct="1">
              <a:spcBef>
                <a:spcPct val="0"/>
              </a:spcBef>
              <a:spcAft>
                <a:spcPct val="0"/>
              </a:spcAft>
              <a:defRPr lang="x-none" sz="1900" b="1">
                <a:solidFill>
                  <a:schemeClr val="tx2"/>
                </a:solidFill>
                <a:latin typeface="Arial" charset="0"/>
              </a:defRPr>
            </a:lvl4pPr>
            <a:lvl5pPr algn="l" defTabSz="895350" rtl="0" eaLnBrk="1" fontAlgn="base" hangingPunct="1">
              <a:spcBef>
                <a:spcPct val="0"/>
              </a:spcBef>
              <a:spcAft>
                <a:spcPct val="0"/>
              </a:spcAft>
              <a:defRPr lang="x-none" sz="1900" b="1">
                <a:solidFill>
                  <a:schemeClr val="tx2"/>
                </a:solidFill>
                <a:latin typeface="Arial" charset="0"/>
              </a:defRPr>
            </a:lvl5pPr>
            <a:lvl6pPr marL="457200" algn="l" defTabSz="895350" rtl="0" eaLnBrk="1" fontAlgn="base" hangingPunct="1">
              <a:spcBef>
                <a:spcPct val="0"/>
              </a:spcBef>
              <a:spcAft>
                <a:spcPct val="0"/>
              </a:spcAft>
              <a:defRPr lang="x-none" sz="1900" b="1">
                <a:solidFill>
                  <a:schemeClr val="tx2"/>
                </a:solidFill>
                <a:latin typeface="Arial" charset="0"/>
              </a:defRPr>
            </a:lvl6pPr>
            <a:lvl7pPr marL="914400" algn="l" defTabSz="895350" rtl="0" eaLnBrk="1" fontAlgn="base" hangingPunct="1">
              <a:spcBef>
                <a:spcPct val="0"/>
              </a:spcBef>
              <a:spcAft>
                <a:spcPct val="0"/>
              </a:spcAft>
              <a:defRPr lang="x-none" sz="1900" b="1">
                <a:solidFill>
                  <a:schemeClr val="tx2"/>
                </a:solidFill>
                <a:latin typeface="Arial" charset="0"/>
              </a:defRPr>
            </a:lvl7pPr>
            <a:lvl8pPr marL="1371600" algn="l" defTabSz="895350" rtl="0" eaLnBrk="1" fontAlgn="base" hangingPunct="1">
              <a:spcBef>
                <a:spcPct val="0"/>
              </a:spcBef>
              <a:spcAft>
                <a:spcPct val="0"/>
              </a:spcAft>
              <a:defRPr lang="x-none" sz="1900" b="1">
                <a:solidFill>
                  <a:schemeClr val="tx2"/>
                </a:solidFill>
                <a:latin typeface="Arial" charset="0"/>
              </a:defRPr>
            </a:lvl8pPr>
            <a:lvl9pPr marL="1828800" algn="l" defTabSz="895350" rtl="0" eaLnBrk="1" fontAlgn="base" hangingPunct="1">
              <a:spcBef>
                <a:spcPct val="0"/>
              </a:spcBef>
              <a:spcAft>
                <a:spcPct val="0"/>
              </a:spcAft>
              <a:defRPr lang="x-none" sz="1900" b="1">
                <a:solidFill>
                  <a:schemeClr val="tx2"/>
                </a:solidFill>
                <a:latin typeface="Arial" charset="0"/>
              </a:defRPr>
            </a:lvl9pPr>
          </a:lstStyle>
          <a:p>
            <a:pPr>
              <a:defRPr/>
            </a:pPr>
            <a:r>
              <a:rPr lang="en-US" sz="1800" b="1">
                <a:solidFill>
                  <a:srgbClr val="1D1D52"/>
                </a:solidFill>
                <a:latin typeface="Daytona" panose="020B0604030500040204" pitchFamily="34" charset="0"/>
                <a:cs typeface="Arial"/>
              </a:rPr>
              <a:t>Atto 3 Potential EV Competitors in the C and B-SUV Segment.</a:t>
            </a:r>
          </a:p>
        </p:txBody>
      </p:sp>
      <p:sp>
        <p:nvSpPr>
          <p:cNvPr id="6" name="Rectangle: Rounded Corners 5">
            <a:extLst>
              <a:ext uri="{FF2B5EF4-FFF2-40B4-BE49-F238E27FC236}">
                <a16:creationId xmlns:a16="http://schemas.microsoft.com/office/drawing/2014/main" id="{7D51123F-4A94-95BE-8B07-41E48F46B5FC}"/>
              </a:ext>
            </a:extLst>
          </p:cNvPr>
          <p:cNvSpPr>
            <a:spLocks noGrp="1" noChangeArrowheads="1"/>
          </p:cNvSpPr>
          <p:nvPr>
            <p:custDataLst>
              <p:tags r:id="rId2"/>
            </p:custDataLst>
          </p:nvPr>
        </p:nvSpPr>
        <p:spPr bwMode="auto">
          <a:xfrm>
            <a:off x="9963150" y="1100138"/>
            <a:ext cx="2095500" cy="604838"/>
          </a:xfrm>
          <a:prstGeom prst="roundRect">
            <a:avLst>
              <a:gd name="adj" fmla="val 29659"/>
            </a:avLst>
          </a:prstGeom>
          <a:solidFill>
            <a:schemeClr val="bg1"/>
          </a:solidFill>
          <a:ln w="9525" cmpd="sng" algn="ctr">
            <a:solidFill>
              <a:schemeClr val="tx1"/>
            </a:solidFill>
            <a:miter lim="800000"/>
            <a:headEnd/>
            <a:tailEnd/>
          </a:ln>
          <a:effectLst/>
        </p:spPr>
        <p:txBody>
          <a:bodyPr vert="horz" wrap="none" lIns="0" tIns="1588"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Geometry - C</a:t>
            </a:r>
          </a:p>
          <a:p>
            <a:pPr lvl="0" algn="ctr"/>
            <a:r>
              <a:rPr lang="en-US" altLang="en-US" sz="900" kern="0">
                <a:latin typeface="Daytona" panose="020B0604030500040204" pitchFamily="34" charset="0"/>
                <a:sym typeface="Daytona" panose="020B0604030500040204" pitchFamily="34" charset="0"/>
              </a:rPr>
              <a:t>EV / RWD / Battery Capacity 53 kWh</a:t>
            </a:r>
            <a:endParaRPr lang="en-US" altLang="en-US" sz="900" kern="0">
              <a:solidFill>
                <a:srgbClr val="FF0000"/>
              </a:solidFill>
              <a:latin typeface="Daytona" panose="020B0604030500040204" pitchFamily="34" charset="0"/>
              <a:sym typeface="Daytona" panose="020B0604030500040204" pitchFamily="34" charset="0"/>
            </a:endParaRPr>
          </a:p>
          <a:p>
            <a:pPr lvl="0" algn="ctr"/>
            <a:r>
              <a:rPr lang="en-US" altLang="en-US" sz="900" kern="0">
                <a:effectLst/>
                <a:latin typeface="Daytona" panose="020B0604030500040204" pitchFamily="34" charset="0"/>
                <a:sym typeface="Daytona" panose="020B0604030500040204" pitchFamily="34" charset="0"/>
              </a:rPr>
              <a:t> Starting Price – AED 109,900    </a:t>
            </a:r>
            <a:r>
              <a:rPr lang="en-US" altLang="en-US" sz="900" kern="0">
                <a:effectLst/>
                <a:latin typeface="Daytona" panose="020B0604030500040204" pitchFamily="34" charset="0"/>
              </a:rPr>
              <a:t> </a:t>
            </a:r>
            <a:fld id="{0FD5E6A2-54F4-4269-90AF-94010613DDB4}" type="datetime' '">
              <a:rPr lang="en-US" altLang="en-US" sz="900" kern="0" smtClean="0">
                <a:effectLst/>
                <a:latin typeface="Daytona" panose="020B0604030500040204" pitchFamily="34" charset="0"/>
              </a:rPr>
              <a:pPr lvl="0" algn="ctr"/>
              <a:t> </a:t>
            </a:fld>
            <a:br>
              <a:rPr lang="en-US" altLang="en-US" sz="900" kern="0">
                <a:effectLst/>
                <a:latin typeface="Daytona" panose="020B0604030500040204" pitchFamily="34" charset="0"/>
              </a:rPr>
            </a:br>
            <a:r>
              <a:rPr lang="en-US" altLang="en-US" sz="900" kern="0">
                <a:latin typeface="Daytona" panose="020B0604030500040204" pitchFamily="34" charset="0"/>
                <a:sym typeface="Daytona" panose="020B0604030500040204" pitchFamily="34" charset="0"/>
              </a:rPr>
              <a:t>2024 Sales – 20 units</a:t>
            </a:r>
            <a:endParaRPr lang="en-US" altLang="en-US" sz="900" kern="0">
              <a:effectLst/>
              <a:latin typeface="Daytona" panose="020B0604030500040204" pitchFamily="34" charset="0"/>
              <a:sym typeface="Daytona" panose="020B0604030500040204" pitchFamily="34" charset="0"/>
            </a:endParaRPr>
          </a:p>
        </p:txBody>
      </p:sp>
      <p:sp>
        <p:nvSpPr>
          <p:cNvPr id="61" name="Rectangle: Rounded Corners 60">
            <a:extLst>
              <a:ext uri="{FF2B5EF4-FFF2-40B4-BE49-F238E27FC236}">
                <a16:creationId xmlns:a16="http://schemas.microsoft.com/office/drawing/2014/main" id="{385C9555-1D15-B4BA-4A15-C97EEA62D54C}"/>
              </a:ext>
            </a:extLst>
          </p:cNvPr>
          <p:cNvSpPr>
            <a:spLocks noGrp="1" noChangeArrowheads="1"/>
          </p:cNvSpPr>
          <p:nvPr>
            <p:custDataLst>
              <p:tags r:id="rId3"/>
            </p:custDataLst>
          </p:nvPr>
        </p:nvSpPr>
        <p:spPr bwMode="auto">
          <a:xfrm>
            <a:off x="9963150" y="3121025"/>
            <a:ext cx="2095500" cy="638175"/>
          </a:xfrm>
          <a:prstGeom prst="roundRect">
            <a:avLst>
              <a:gd name="adj" fmla="val 28109"/>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err="1">
                <a:effectLst/>
                <a:latin typeface="Daytona" panose="020B0604030500040204" pitchFamily="34" charset="0"/>
                <a:sym typeface="Daytona" panose="020B0604030500040204" pitchFamily="34" charset="0"/>
              </a:rPr>
              <a:t>Zeekr</a:t>
            </a:r>
            <a:r>
              <a:rPr lang="en-US" altLang="en-US" sz="900" b="1" kern="0">
                <a:effectLst/>
                <a:latin typeface="Daytona" panose="020B0604030500040204" pitchFamily="34" charset="0"/>
                <a:sym typeface="Daytona" panose="020B0604030500040204" pitchFamily="34" charset="0"/>
              </a:rPr>
              <a:t> X</a:t>
            </a:r>
          </a:p>
          <a:p>
            <a:pPr lvl="0" algn="ctr"/>
            <a:r>
              <a:rPr lang="en-US" altLang="en-US" sz="900" kern="0">
                <a:effectLst/>
                <a:latin typeface="Daytona" panose="020B0604030500040204" pitchFamily="34" charset="0"/>
                <a:sym typeface="Daytona" panose="020B0604030500040204" pitchFamily="34" charset="0"/>
              </a:rPr>
              <a:t>EV / RWD / Battery Capacity 66 kWh</a:t>
            </a:r>
          </a:p>
          <a:p>
            <a:pPr lvl="0" algn="ctr"/>
            <a:r>
              <a:rPr lang="en-US" altLang="en-US" sz="900" kern="0">
                <a:effectLst/>
                <a:latin typeface="Daytona" panose="020B0604030500040204" pitchFamily="34" charset="0"/>
                <a:sym typeface="Daytona" panose="020B0604030500040204" pitchFamily="34" charset="0"/>
              </a:rPr>
              <a:t>Starting Price – AED 170,900</a:t>
            </a:r>
          </a:p>
          <a:p>
            <a:pPr algn="ctr"/>
            <a:r>
              <a:rPr lang="en-US" altLang="en-US" sz="900" kern="0">
                <a:latin typeface="Daytona" panose="020B0604030500040204" pitchFamily="34" charset="0"/>
                <a:sym typeface="Daytona" panose="020B0604030500040204" pitchFamily="34" charset="0"/>
              </a:rPr>
              <a:t>2024 Sales – No Data</a:t>
            </a:r>
            <a:endParaRPr lang="en-US" altLang="en-US" sz="900" kern="0">
              <a:effectLst/>
              <a:latin typeface="Daytona" panose="020B0604030500040204" pitchFamily="34" charset="0"/>
              <a:sym typeface="Daytona" panose="020B0604030500040204" pitchFamily="34" charset="0"/>
            </a:endParaRPr>
          </a:p>
        </p:txBody>
      </p:sp>
      <p:sp>
        <p:nvSpPr>
          <p:cNvPr id="1050" name="TextBox 1049">
            <a:extLst>
              <a:ext uri="{FF2B5EF4-FFF2-40B4-BE49-F238E27FC236}">
                <a16:creationId xmlns:a16="http://schemas.microsoft.com/office/drawing/2014/main" id="{C14FA496-BC37-A17F-ACE1-FF2780134AAA}"/>
              </a:ext>
            </a:extLst>
          </p:cNvPr>
          <p:cNvSpPr txBox="1"/>
          <p:nvPr/>
        </p:nvSpPr>
        <p:spPr>
          <a:xfrm>
            <a:off x="106707" y="6357065"/>
            <a:ext cx="2503971" cy="215444"/>
          </a:xfrm>
          <a:prstGeom prst="rect">
            <a:avLst/>
          </a:prstGeom>
          <a:noFill/>
        </p:spPr>
        <p:txBody>
          <a:bodyPr wrap="square" rtlCol="0">
            <a:spAutoFit/>
          </a:bodyPr>
          <a:lstStyle/>
          <a:p>
            <a:r>
              <a:rPr lang="en-US" sz="800">
                <a:latin typeface="Daytona" panose="020B0604030500040204" pitchFamily="34" charset="0"/>
              </a:rPr>
              <a:t>Source: Official Website, Prices incl 5% VAT</a:t>
            </a:r>
          </a:p>
        </p:txBody>
      </p:sp>
      <p:sp>
        <p:nvSpPr>
          <p:cNvPr id="42162" name="Rectangle 42161">
            <a:extLst>
              <a:ext uri="{FF2B5EF4-FFF2-40B4-BE49-F238E27FC236}">
                <a16:creationId xmlns:a16="http://schemas.microsoft.com/office/drawing/2014/main" id="{3D94A5A5-3405-52E8-57CA-1B68EB9F8CB3}"/>
              </a:ext>
            </a:extLst>
          </p:cNvPr>
          <p:cNvSpPr>
            <a:spLocks noGrp="1" noChangeArrowheads="1"/>
          </p:cNvSpPr>
          <p:nvPr>
            <p:custDataLst>
              <p:tags r:id="rId4"/>
            </p:custDataLst>
          </p:nvPr>
        </p:nvSpPr>
        <p:spPr bwMode="auto">
          <a:xfrm>
            <a:off x="1697038" y="3538538"/>
            <a:ext cx="3470275"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1400" b="1" kern="0">
                <a:effectLst/>
                <a:latin typeface="Daytona" panose="020B0604030500040204" pitchFamily="34" charset="0"/>
                <a:sym typeface="Daytona" panose="020B0604030500040204" pitchFamily="34" charset="0"/>
              </a:rPr>
              <a:t>C-SUV EV Segment Price Ladder</a:t>
            </a:r>
            <a:endParaRPr lang="en-US" sz="1400" b="1" kern="0" noProof="0">
              <a:latin typeface="Daytona" panose="020B0604030500040204" pitchFamily="34" charset="0"/>
              <a:sym typeface="Daytona" panose="020B0604030500040204" pitchFamily="34" charset="0"/>
            </a:endParaRPr>
          </a:p>
        </p:txBody>
      </p:sp>
      <p:graphicFrame>
        <p:nvGraphicFramePr>
          <p:cNvPr id="45" name="Chart 44">
            <a:extLst>
              <a:ext uri="{FF2B5EF4-FFF2-40B4-BE49-F238E27FC236}">
                <a16:creationId xmlns:a16="http://schemas.microsoft.com/office/drawing/2014/main" id="{4436F236-0B70-C853-24BB-1AC8F1704321}"/>
              </a:ext>
            </a:extLst>
          </p:cNvPr>
          <p:cNvGraphicFramePr/>
          <p:nvPr>
            <p:custDataLst>
              <p:tags r:id="rId5"/>
            </p:custDataLst>
            <p:extLst>
              <p:ext uri="{D42A27DB-BD31-4B8C-83A1-F6EECF244321}">
                <p14:modId xmlns:p14="http://schemas.microsoft.com/office/powerpoint/2010/main" val="2217486291"/>
              </p:ext>
            </p:extLst>
          </p:nvPr>
        </p:nvGraphicFramePr>
        <p:xfrm>
          <a:off x="1231900" y="3641725"/>
          <a:ext cx="4560888" cy="2686050"/>
        </p:xfrm>
        <a:graphic>
          <a:graphicData uri="http://schemas.openxmlformats.org/drawingml/2006/chart">
            <c:chart xmlns:c="http://schemas.openxmlformats.org/drawingml/2006/chart" xmlns:r="http://schemas.openxmlformats.org/officeDocument/2006/relationships" r:id="rId17"/>
          </a:graphicData>
        </a:graphic>
      </p:graphicFrame>
      <p:sp>
        <p:nvSpPr>
          <p:cNvPr id="30" name="Rectangle 29">
            <a:extLst>
              <a:ext uri="{FF2B5EF4-FFF2-40B4-BE49-F238E27FC236}">
                <a16:creationId xmlns:a16="http://schemas.microsoft.com/office/drawing/2014/main" id="{234DB7C0-968B-0975-69DE-0E90545ACC1A}"/>
              </a:ext>
            </a:extLst>
          </p:cNvPr>
          <p:cNvSpPr>
            <a:spLocks noGrp="1" noChangeArrowheads="1"/>
          </p:cNvSpPr>
          <p:nvPr>
            <p:custDataLst>
              <p:tags r:id="rId6"/>
            </p:custDataLst>
          </p:nvPr>
        </p:nvSpPr>
        <p:spPr bwMode="auto">
          <a:xfrm>
            <a:off x="2219325" y="6175375"/>
            <a:ext cx="30797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BBF64E94-93A5-4D8D-8A7A-FE9565DBEDE2}" type="datetime'''''''''A''''t''''''to'''''' ''''''''''''''''3'''''''">
              <a:rPr lang="en-US" altLang="en-US" sz="800" kern="0" smtClean="0">
                <a:latin typeface="Daytona" panose="020B0604030500040204" pitchFamily="34" charset="0"/>
              </a:rPr>
              <a:pPr lvl="0" algn="ctr"/>
              <a:t>Atto 3</a:t>
            </a:fld>
            <a:endParaRPr lang="en-US" sz="800" kern="0" noProof="0">
              <a:latin typeface="Daytona" panose="020B0604030500040204" pitchFamily="34" charset="0"/>
              <a:sym typeface="Daytona" panose="020B0604030500040204" pitchFamily="34" charset="0"/>
            </a:endParaRPr>
          </a:p>
        </p:txBody>
      </p:sp>
      <p:sp>
        <p:nvSpPr>
          <p:cNvPr id="36" name="Rectangle 35">
            <a:extLst>
              <a:ext uri="{FF2B5EF4-FFF2-40B4-BE49-F238E27FC236}">
                <a16:creationId xmlns:a16="http://schemas.microsoft.com/office/drawing/2014/main" id="{0D0F78C4-6C3A-F44D-A0DC-8CA66FE7D7CF}"/>
              </a:ext>
            </a:extLst>
          </p:cNvPr>
          <p:cNvSpPr>
            <a:spLocks noGrp="1" noChangeArrowheads="1"/>
          </p:cNvSpPr>
          <p:nvPr>
            <p:custDataLst>
              <p:tags r:id="rId7"/>
            </p:custDataLst>
          </p:nvPr>
        </p:nvSpPr>
        <p:spPr bwMode="auto">
          <a:xfrm>
            <a:off x="3143250" y="6175375"/>
            <a:ext cx="57943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A1838D12-D09C-4148-91D0-0521AECACC3C}" type="datetime'G''''e''o''''''''m''''''''''et''r''''''''''''y'' ''''''''C'">
              <a:rPr lang="en-US" altLang="en-US" sz="800" kern="0" smtClean="0">
                <a:latin typeface="Daytona" panose="020B0604030500040204" pitchFamily="34" charset="0"/>
              </a:rPr>
              <a:pPr lvl="0" algn="ctr"/>
              <a:t>Geometry C</a:t>
            </a:fld>
            <a:endParaRPr lang="en-US" sz="800" kern="0" noProof="0">
              <a:latin typeface="Daytona" panose="020B0604030500040204" pitchFamily="34" charset="0"/>
              <a:sym typeface="Daytona" panose="020B0604030500040204" pitchFamily="34" charset="0"/>
            </a:endParaRPr>
          </a:p>
        </p:txBody>
      </p:sp>
      <p:sp>
        <p:nvSpPr>
          <p:cNvPr id="38" name="Rectangle 37">
            <a:extLst>
              <a:ext uri="{FF2B5EF4-FFF2-40B4-BE49-F238E27FC236}">
                <a16:creationId xmlns:a16="http://schemas.microsoft.com/office/drawing/2014/main" id="{C414CA71-66D9-9586-530D-88FB7530FAB4}"/>
              </a:ext>
            </a:extLst>
          </p:cNvPr>
          <p:cNvSpPr>
            <a:spLocks noGrp="1" noChangeArrowheads="1"/>
          </p:cNvSpPr>
          <p:nvPr>
            <p:custDataLst>
              <p:tags r:id="rId8"/>
            </p:custDataLst>
          </p:nvPr>
        </p:nvSpPr>
        <p:spPr bwMode="auto">
          <a:xfrm>
            <a:off x="4297363" y="6175375"/>
            <a:ext cx="38417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D2644FF2-4FD0-4532-A3DF-2534794ECFEF}" type="datetime'''''''Z''''''e''''e''''''''k''''''r'' ''''X'''''''''''''''''''">
              <a:rPr lang="en-US" altLang="en-US" sz="800" kern="0" smtClean="0">
                <a:latin typeface="Daytona" panose="020B0604030500040204" pitchFamily="34" charset="0"/>
              </a:rPr>
              <a:pPr lvl="0" algn="ctr"/>
              <a:t>Zeekr X</a:t>
            </a:fld>
            <a:endParaRPr lang="en-US" sz="800" kern="0" noProof="0">
              <a:latin typeface="Daytona" panose="020B0604030500040204" pitchFamily="34" charset="0"/>
              <a:sym typeface="Daytona" panose="020B0604030500040204" pitchFamily="34" charset="0"/>
            </a:endParaRPr>
          </a:p>
        </p:txBody>
      </p:sp>
      <p:sp>
        <p:nvSpPr>
          <p:cNvPr id="42565" name="Rectangle 42564">
            <a:extLst>
              <a:ext uri="{FF2B5EF4-FFF2-40B4-BE49-F238E27FC236}">
                <a16:creationId xmlns:a16="http://schemas.microsoft.com/office/drawing/2014/main" id="{164332BC-A0BA-82DF-61DE-DC6707D7F280}"/>
              </a:ext>
            </a:extLst>
          </p:cNvPr>
          <p:cNvSpPr>
            <a:spLocks noGrp="1" noChangeArrowheads="1"/>
          </p:cNvSpPr>
          <p:nvPr>
            <p:custDataLst>
              <p:tags r:id="rId9"/>
            </p:custDataLst>
          </p:nvPr>
        </p:nvSpPr>
        <p:spPr bwMode="auto">
          <a:xfrm>
            <a:off x="5384800" y="6175375"/>
            <a:ext cx="328613"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4844EA53-84D6-43C6-835C-4772D1BBDF29}" type="datetime'''''''''''''''M''''''''G ''Z''''''''S'''''''">
              <a:rPr lang="en-US" altLang="en-US" sz="800" kern="0" smtClean="0">
                <a:latin typeface="Daytona" panose="020B0604030500040204" pitchFamily="34" charset="0"/>
              </a:rPr>
              <a:pPr lvl="0" algn="ctr"/>
              <a:t>MG ZS</a:t>
            </a:fld>
            <a:endParaRPr lang="en-US" sz="800" kern="0" noProof="0">
              <a:latin typeface="Daytona" panose="020B0604030500040204" pitchFamily="34" charset="0"/>
              <a:sym typeface="Daytona" panose="020B0604030500040204" pitchFamily="34" charset="0"/>
            </a:endParaRPr>
          </a:p>
        </p:txBody>
      </p:sp>
      <p:sp>
        <p:nvSpPr>
          <p:cNvPr id="5" name="Rectangle: Rounded Corners 4">
            <a:extLst>
              <a:ext uri="{FF2B5EF4-FFF2-40B4-BE49-F238E27FC236}">
                <a16:creationId xmlns:a16="http://schemas.microsoft.com/office/drawing/2014/main" id="{9C538720-80EF-E2F7-62CA-69F20192A083}"/>
              </a:ext>
            </a:extLst>
          </p:cNvPr>
          <p:cNvSpPr>
            <a:spLocks noGrp="1" noChangeArrowheads="1"/>
          </p:cNvSpPr>
          <p:nvPr>
            <p:custDataLst>
              <p:tags r:id="rId10"/>
            </p:custDataLst>
          </p:nvPr>
        </p:nvSpPr>
        <p:spPr bwMode="auto">
          <a:xfrm>
            <a:off x="636587" y="2530475"/>
            <a:ext cx="2255838" cy="669925"/>
          </a:xfrm>
          <a:prstGeom prst="roundRect">
            <a:avLst>
              <a:gd name="adj" fmla="val 26777"/>
            </a:avLst>
          </a:prstGeom>
          <a:solidFill>
            <a:schemeClr val="bg1"/>
          </a:solidFill>
          <a:ln w="12700" cmpd="sng" algn="ctr">
            <a:solidFill>
              <a:schemeClr val="tx1"/>
            </a:solidFill>
            <a:prstDash val="lgDash"/>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err="1">
                <a:latin typeface="Daytona" panose="020B0604030500040204" pitchFamily="34" charset="0"/>
                <a:sym typeface="Daytona" panose="020B0604030500040204" pitchFamily="34" charset="0"/>
              </a:rPr>
              <a:t>Atto</a:t>
            </a:r>
            <a:r>
              <a:rPr lang="en-US" sz="900" b="1" kern="0" noProof="0">
                <a:latin typeface="Daytona" panose="020B0604030500040204" pitchFamily="34" charset="0"/>
                <a:sym typeface="Daytona" panose="020B0604030500040204" pitchFamily="34" charset="0"/>
              </a:rPr>
              <a:t> 3 Comfort</a:t>
            </a:r>
          </a:p>
          <a:p>
            <a:pPr algn="ctr"/>
            <a:r>
              <a:rPr lang="en-US" altLang="en-US" sz="900" kern="0">
                <a:effectLst/>
                <a:latin typeface="Daytona" panose="020B0604030500040204" pitchFamily="34" charset="0"/>
                <a:sym typeface="Daytona" panose="020B0604030500040204" pitchFamily="34" charset="0"/>
              </a:rPr>
              <a:t>EV / FWD / Battery Capacity </a:t>
            </a:r>
            <a:r>
              <a:rPr lang="en-US" altLang="en-US" sz="900" kern="0">
                <a:latin typeface="Daytona" panose="020B0604030500040204" pitchFamily="34" charset="0"/>
                <a:sym typeface="Daytona" panose="020B0604030500040204" pitchFamily="34" charset="0"/>
              </a:rPr>
              <a:t>60.48 </a:t>
            </a:r>
            <a:r>
              <a:rPr lang="en-US" altLang="en-US" sz="900" kern="0">
                <a:effectLst/>
                <a:latin typeface="Daytona" panose="020B0604030500040204" pitchFamily="34" charset="0"/>
                <a:sym typeface="Daytona" panose="020B0604030500040204" pitchFamily="34" charset="0"/>
              </a:rPr>
              <a:t>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119,900 / </a:t>
            </a:r>
            <a:r>
              <a:rPr lang="en-US" altLang="en-US" sz="900" b="1" kern="0">
                <a:latin typeface="Daytona" panose="020B0604030500040204" pitchFamily="34" charset="0"/>
                <a:sym typeface="Daytona" panose="020B0604030500040204" pitchFamily="34" charset="0"/>
              </a:rPr>
              <a:t>SoS Sep 2024</a:t>
            </a:r>
            <a:r>
              <a:rPr lang="en-US" altLang="en-US" sz="900" b="1" kern="0">
                <a:effectLst/>
                <a:latin typeface="Daytona" panose="020B0604030500040204" pitchFamily="34" charset="0"/>
                <a:sym typeface="Daytona" panose="020B0604030500040204" pitchFamily="34" charset="0"/>
              </a:rPr>
              <a:t> </a:t>
            </a:r>
            <a:r>
              <a:rPr lang="en-US" sz="900" b="1" kern="0" noProof="0">
                <a:latin typeface="Daytona" panose="020B0604030500040204" pitchFamily="34" charset="0"/>
                <a:sym typeface="Daytona" panose="020B0604030500040204" pitchFamily="34" charset="0"/>
              </a:rPr>
              <a:t> </a:t>
            </a:r>
          </a:p>
        </p:txBody>
      </p:sp>
      <p:sp>
        <p:nvSpPr>
          <p:cNvPr id="7" name="Rectangle: Rounded Corners 6">
            <a:extLst>
              <a:ext uri="{FF2B5EF4-FFF2-40B4-BE49-F238E27FC236}">
                <a16:creationId xmlns:a16="http://schemas.microsoft.com/office/drawing/2014/main" id="{04FD8904-A7BE-2452-F653-A359200C717D}"/>
              </a:ext>
            </a:extLst>
          </p:cNvPr>
          <p:cNvSpPr>
            <a:spLocks noGrp="1" noChangeArrowheads="1"/>
          </p:cNvSpPr>
          <p:nvPr>
            <p:custDataLst>
              <p:tags r:id="rId11"/>
            </p:custDataLst>
          </p:nvPr>
        </p:nvSpPr>
        <p:spPr bwMode="auto">
          <a:xfrm>
            <a:off x="3983037" y="2530475"/>
            <a:ext cx="2255838"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err="1">
                <a:latin typeface="Daytona" panose="020B0604030500040204" pitchFamily="34" charset="0"/>
                <a:sym typeface="Daytona" panose="020B0604030500040204" pitchFamily="34" charset="0"/>
              </a:rPr>
              <a:t>Atto</a:t>
            </a:r>
            <a:r>
              <a:rPr lang="en-US" sz="900" b="1" kern="0" noProof="0">
                <a:latin typeface="Daytona" panose="020B0604030500040204" pitchFamily="34" charset="0"/>
                <a:sym typeface="Daytona" panose="020B0604030500040204" pitchFamily="34" charset="0"/>
              </a:rPr>
              <a:t> 3 Premium</a:t>
            </a:r>
          </a:p>
          <a:p>
            <a:pPr algn="ctr"/>
            <a:r>
              <a:rPr lang="en-US" altLang="en-US" sz="900" kern="0">
                <a:effectLst/>
                <a:latin typeface="Daytona" panose="020B0604030500040204" pitchFamily="34" charset="0"/>
                <a:sym typeface="Daytona" panose="020B0604030500040204" pitchFamily="34" charset="0"/>
              </a:rPr>
              <a:t>EV / FWD / Battery Capacity </a:t>
            </a:r>
            <a:r>
              <a:rPr lang="en-US" altLang="en-US" sz="900" kern="0">
                <a:latin typeface="Daytona" panose="020B0604030500040204" pitchFamily="34" charset="0"/>
                <a:sym typeface="Daytona" panose="020B0604030500040204" pitchFamily="34" charset="0"/>
              </a:rPr>
              <a:t>60.48 </a:t>
            </a:r>
            <a:r>
              <a:rPr lang="en-US" altLang="en-US" sz="900" kern="0">
                <a:effectLst/>
                <a:latin typeface="Daytona" panose="020B0604030500040204" pitchFamily="34" charset="0"/>
                <a:sym typeface="Daytona" panose="020B0604030500040204" pitchFamily="34" charset="0"/>
              </a:rPr>
              <a:t>kWh</a:t>
            </a:r>
          </a:p>
          <a:p>
            <a:pPr algn="ctr"/>
            <a:r>
              <a:rPr lang="en-US" altLang="en-US" sz="900" kern="0">
                <a:effectLst/>
                <a:latin typeface="Daytona" panose="020B0604030500040204" pitchFamily="34" charset="0"/>
                <a:sym typeface="Daytona" panose="020B0604030500040204" pitchFamily="34" charset="0"/>
              </a:rPr>
              <a:t>Price – AED 149,900 </a:t>
            </a:r>
            <a:endParaRPr lang="en-US" sz="900" b="1" kern="0" noProof="0">
              <a:latin typeface="Daytona" panose="020B0604030500040204" pitchFamily="34" charset="0"/>
              <a:sym typeface="Daytona" panose="020B0604030500040204" pitchFamily="34" charset="0"/>
            </a:endParaRPr>
          </a:p>
        </p:txBody>
      </p:sp>
      <p:pic>
        <p:nvPicPr>
          <p:cNvPr id="8" name="Picture 2">
            <a:extLst>
              <a:ext uri="{FF2B5EF4-FFF2-40B4-BE49-F238E27FC236}">
                <a16:creationId xmlns:a16="http://schemas.microsoft.com/office/drawing/2014/main" id="{BCFADBB7-087D-D51D-D732-B0E690067009}"/>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l="15279" t="17749" r="15279" b="17749"/>
          <a:stretch/>
        </p:blipFill>
        <p:spPr bwMode="auto">
          <a:xfrm>
            <a:off x="2027238" y="768350"/>
            <a:ext cx="2821958" cy="158908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D267798-1161-D8FD-EE41-B3EBD218CF6C}"/>
              </a:ext>
            </a:extLst>
          </p:cNvPr>
          <p:cNvPicPr>
            <a:picLocks noChangeAspect="1" noChangeArrowheads="1"/>
          </p:cNvPicPr>
          <p:nvPr/>
        </p:nvPicPr>
        <p:blipFill rotWithShape="1">
          <a:blip r:embed="rId19">
            <a:extLst>
              <a:ext uri="{28A0092B-C50C-407E-A947-70E740481C1C}">
                <a14:useLocalDpi xmlns:a14="http://schemas.microsoft.com/office/drawing/2010/main" val="0"/>
              </a:ext>
            </a:extLst>
          </a:blip>
          <a:srcRect l="12615" t="6680" r="12615" b="9172"/>
          <a:stretch/>
        </p:blipFill>
        <p:spPr bwMode="auto">
          <a:xfrm>
            <a:off x="6834276" y="641350"/>
            <a:ext cx="2782567" cy="15240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5738F911-980A-D200-6BE8-A639C7F086CF}"/>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l="8172" t="21098" r="11250" b="12970"/>
          <a:stretch/>
        </p:blipFill>
        <p:spPr bwMode="auto">
          <a:xfrm>
            <a:off x="6816767" y="2767013"/>
            <a:ext cx="2924123" cy="1346200"/>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BA2CF820-C4BF-7F2C-C6B2-3A61AA39F6B8}"/>
              </a:ext>
            </a:extLst>
          </p:cNvPr>
          <p:cNvCxnSpPr/>
          <p:nvPr/>
        </p:nvCxnSpPr>
        <p:spPr>
          <a:xfrm>
            <a:off x="6629400" y="679450"/>
            <a:ext cx="0" cy="58864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105F51-7B15-0AA9-9294-5B768BCA7CF7}"/>
              </a:ext>
            </a:extLst>
          </p:cNvPr>
          <p:cNvCxnSpPr>
            <a:cxnSpLocks/>
          </p:cNvCxnSpPr>
          <p:nvPr/>
        </p:nvCxnSpPr>
        <p:spPr>
          <a:xfrm>
            <a:off x="508000" y="3429000"/>
            <a:ext cx="61214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pic>
        <p:nvPicPr>
          <p:cNvPr id="33" name="Picture 10" descr="selected car">
            <a:extLst>
              <a:ext uri="{FF2B5EF4-FFF2-40B4-BE49-F238E27FC236}">
                <a16:creationId xmlns:a16="http://schemas.microsoft.com/office/drawing/2014/main" id="{9B14DD12-2A29-4645-308C-71E9A228BB79}"/>
              </a:ext>
            </a:extLst>
          </p:cNvPr>
          <p:cNvPicPr>
            <a:picLocks noChangeAspect="1" noChangeArrowheads="1"/>
          </p:cNvPicPr>
          <p:nvPr/>
        </p:nvPicPr>
        <p:blipFill rotWithShape="1">
          <a:blip r:embed="rId21">
            <a:extLst>
              <a:ext uri="{28A0092B-C50C-407E-A947-70E740481C1C}">
                <a14:useLocalDpi xmlns:a14="http://schemas.microsoft.com/office/drawing/2010/main" val="0"/>
              </a:ext>
            </a:extLst>
          </a:blip>
          <a:srcRect l="19226" t="24070" r="19226" b="13129"/>
          <a:stretch/>
        </p:blipFill>
        <p:spPr bwMode="auto">
          <a:xfrm flipH="1">
            <a:off x="6794688" y="4762501"/>
            <a:ext cx="2861187" cy="1630363"/>
          </a:xfrm>
          <a:prstGeom prst="rect">
            <a:avLst/>
          </a:prstGeom>
          <a:noFill/>
          <a:extLst>
            <a:ext uri="{909E8E84-426E-40DD-AFC4-6F175D3DCCD1}">
              <a14:hiddenFill xmlns:a14="http://schemas.microsoft.com/office/drawing/2010/main">
                <a:solidFill>
                  <a:srgbClr val="FFFFFF"/>
                </a:solidFill>
              </a14:hiddenFill>
            </a:ext>
          </a:extLst>
        </p:spPr>
      </p:pic>
      <p:sp>
        <p:nvSpPr>
          <p:cNvPr id="46" name="Rectangle: Rounded Corners 45">
            <a:extLst>
              <a:ext uri="{FF2B5EF4-FFF2-40B4-BE49-F238E27FC236}">
                <a16:creationId xmlns:a16="http://schemas.microsoft.com/office/drawing/2014/main" id="{B83C5095-DCAB-DBF5-9F8F-5B57B8373235}"/>
              </a:ext>
            </a:extLst>
          </p:cNvPr>
          <p:cNvSpPr>
            <a:spLocks noGrp="1" noChangeArrowheads="1"/>
          </p:cNvSpPr>
          <p:nvPr>
            <p:custDataLst>
              <p:tags r:id="rId12"/>
            </p:custDataLst>
          </p:nvPr>
        </p:nvSpPr>
        <p:spPr bwMode="auto">
          <a:xfrm>
            <a:off x="9963150" y="5273675"/>
            <a:ext cx="2095500" cy="606425"/>
          </a:xfrm>
          <a:prstGeom prst="roundRect">
            <a:avLst>
              <a:gd name="adj" fmla="val 29581"/>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MG ZS</a:t>
            </a:r>
          </a:p>
          <a:p>
            <a:pPr lvl="0" algn="ctr"/>
            <a:r>
              <a:rPr lang="en-US" altLang="en-US" sz="900" kern="0">
                <a:effectLst/>
                <a:latin typeface="Daytona" panose="020B0604030500040204" pitchFamily="34" charset="0"/>
                <a:sym typeface="Daytona" panose="020B0604030500040204" pitchFamily="34" charset="0"/>
              </a:rPr>
              <a:t>EV / RWD / Battery Capacity 51 kWh</a:t>
            </a:r>
          </a:p>
          <a:p>
            <a:pPr lvl="0" algn="ctr"/>
            <a:r>
              <a:rPr lang="en-US" altLang="en-US" sz="900" kern="0">
                <a:effectLst/>
                <a:latin typeface="Daytona" panose="020B0604030500040204" pitchFamily="34" charset="0"/>
                <a:sym typeface="Daytona" panose="020B0604030500040204" pitchFamily="34" charset="0"/>
              </a:rPr>
              <a:t>Starting Price – AED 139,000</a:t>
            </a:r>
          </a:p>
          <a:p>
            <a:pPr algn="ctr"/>
            <a:r>
              <a:rPr lang="en-US" altLang="en-US" sz="900" kern="0">
                <a:latin typeface="Daytona" panose="020B0604030500040204" pitchFamily="34" charset="0"/>
                <a:sym typeface="Daytona" panose="020B0604030500040204" pitchFamily="34" charset="0"/>
              </a:rPr>
              <a:t>2024 Sales – 11 units</a:t>
            </a:r>
            <a:endParaRPr lang="en-US" altLang="en-US" sz="900" kern="0">
              <a:effectLst/>
              <a:latin typeface="Daytona" panose="020B0604030500040204" pitchFamily="34" charset="0"/>
              <a:sym typeface="Daytona" panose="020B0604030500040204" pitchFamily="34" charset="0"/>
            </a:endParaRPr>
          </a:p>
        </p:txBody>
      </p:sp>
    </p:spTree>
    <p:extLst>
      <p:ext uri="{BB962C8B-B14F-4D97-AF65-F5344CB8AC3E}">
        <p14:creationId xmlns:p14="http://schemas.microsoft.com/office/powerpoint/2010/main" val="3990608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0B3BCB4-9997-27C0-46F3-5376FFDF3AD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3" imgW="405" imgH="405" progId="TCLayout.ActiveDocument.1">
                  <p:embed/>
                </p:oleObj>
              </mc:Choice>
              <mc:Fallback>
                <p:oleObj name="think-cell Slide" r:id="rId23" imgW="405" imgH="405" progId="TCLayout.ActiveDocument.1">
                  <p:embed/>
                  <p:pic>
                    <p:nvPicPr>
                      <p:cNvPr id="9" name="think-cell data - do not delete" hidden="1">
                        <a:extLst>
                          <a:ext uri="{FF2B5EF4-FFF2-40B4-BE49-F238E27FC236}">
                            <a16:creationId xmlns:a16="http://schemas.microsoft.com/office/drawing/2014/main" id="{E0B3BCB4-9997-27C0-46F3-5376FFDF3ADB}"/>
                          </a:ext>
                        </a:extLst>
                      </p:cNvPr>
                      <p:cNvPicPr/>
                      <p:nvPr/>
                    </p:nvPicPr>
                    <p:blipFill>
                      <a:blip r:embed="rId24"/>
                      <a:stretch>
                        <a:fillRect/>
                      </a:stretch>
                    </p:blipFill>
                    <p:spPr>
                      <a:xfrm>
                        <a:off x="1588" y="1588"/>
                        <a:ext cx="1588" cy="1588"/>
                      </a:xfrm>
                      <a:prstGeom prst="rect">
                        <a:avLst/>
                      </a:prstGeom>
                    </p:spPr>
                  </p:pic>
                </p:oleObj>
              </mc:Fallback>
            </mc:AlternateContent>
          </a:graphicData>
        </a:graphic>
      </p:graphicFrame>
      <p:sp>
        <p:nvSpPr>
          <p:cNvPr id="4" name="Title 1">
            <a:extLst>
              <a:ext uri="{FF2B5EF4-FFF2-40B4-BE49-F238E27FC236}">
                <a16:creationId xmlns:a16="http://schemas.microsoft.com/office/drawing/2014/main" id="{56DDBA86-A0AB-14CA-96E8-3081D15CBC51}"/>
              </a:ext>
            </a:extLst>
          </p:cNvPr>
          <p:cNvSpPr txBox="1">
            <a:spLocks/>
          </p:cNvSpPr>
          <p:nvPr/>
        </p:nvSpPr>
        <p:spPr bwMode="gray">
          <a:xfrm>
            <a:off x="156265" y="197017"/>
            <a:ext cx="693668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895350" rtl="0" eaLnBrk="1" fontAlgn="base" hangingPunct="1">
              <a:spcBef>
                <a:spcPct val="0"/>
              </a:spcBef>
              <a:spcAft>
                <a:spcPct val="0"/>
              </a:spcAft>
              <a:tabLst>
                <a:tab pos="269875" algn="l"/>
              </a:tabLst>
              <a:defRPr lang="x-none" sz="2000" b="0" baseline="0">
                <a:solidFill>
                  <a:schemeClr val="tx2"/>
                </a:solidFill>
                <a:latin typeface="+mj-lt"/>
                <a:ea typeface="+mj-ea"/>
                <a:cs typeface="+mj-cs"/>
              </a:defRPr>
            </a:lvl1pPr>
            <a:lvl2pPr algn="l" defTabSz="895350" rtl="0" eaLnBrk="1" fontAlgn="base" hangingPunct="1">
              <a:spcBef>
                <a:spcPct val="0"/>
              </a:spcBef>
              <a:spcAft>
                <a:spcPct val="0"/>
              </a:spcAft>
              <a:defRPr lang="x-none" sz="1900" b="1">
                <a:solidFill>
                  <a:schemeClr val="tx2"/>
                </a:solidFill>
                <a:latin typeface="Arial" charset="0"/>
              </a:defRPr>
            </a:lvl2pPr>
            <a:lvl3pPr algn="l" defTabSz="895350" rtl="0" eaLnBrk="1" fontAlgn="base" hangingPunct="1">
              <a:spcBef>
                <a:spcPct val="0"/>
              </a:spcBef>
              <a:spcAft>
                <a:spcPct val="0"/>
              </a:spcAft>
              <a:defRPr lang="x-none" sz="1900" b="1">
                <a:solidFill>
                  <a:schemeClr val="tx2"/>
                </a:solidFill>
                <a:latin typeface="Arial" charset="0"/>
              </a:defRPr>
            </a:lvl3pPr>
            <a:lvl4pPr algn="l" defTabSz="895350" rtl="0" eaLnBrk="1" fontAlgn="base" hangingPunct="1">
              <a:spcBef>
                <a:spcPct val="0"/>
              </a:spcBef>
              <a:spcAft>
                <a:spcPct val="0"/>
              </a:spcAft>
              <a:defRPr lang="x-none" sz="1900" b="1">
                <a:solidFill>
                  <a:schemeClr val="tx2"/>
                </a:solidFill>
                <a:latin typeface="Arial" charset="0"/>
              </a:defRPr>
            </a:lvl4pPr>
            <a:lvl5pPr algn="l" defTabSz="895350" rtl="0" eaLnBrk="1" fontAlgn="base" hangingPunct="1">
              <a:spcBef>
                <a:spcPct val="0"/>
              </a:spcBef>
              <a:spcAft>
                <a:spcPct val="0"/>
              </a:spcAft>
              <a:defRPr lang="x-none" sz="1900" b="1">
                <a:solidFill>
                  <a:schemeClr val="tx2"/>
                </a:solidFill>
                <a:latin typeface="Arial" charset="0"/>
              </a:defRPr>
            </a:lvl5pPr>
            <a:lvl6pPr marL="457200" algn="l" defTabSz="895350" rtl="0" eaLnBrk="1" fontAlgn="base" hangingPunct="1">
              <a:spcBef>
                <a:spcPct val="0"/>
              </a:spcBef>
              <a:spcAft>
                <a:spcPct val="0"/>
              </a:spcAft>
              <a:defRPr lang="x-none" sz="1900" b="1">
                <a:solidFill>
                  <a:schemeClr val="tx2"/>
                </a:solidFill>
                <a:latin typeface="Arial" charset="0"/>
              </a:defRPr>
            </a:lvl6pPr>
            <a:lvl7pPr marL="914400" algn="l" defTabSz="895350" rtl="0" eaLnBrk="1" fontAlgn="base" hangingPunct="1">
              <a:spcBef>
                <a:spcPct val="0"/>
              </a:spcBef>
              <a:spcAft>
                <a:spcPct val="0"/>
              </a:spcAft>
              <a:defRPr lang="x-none" sz="1900" b="1">
                <a:solidFill>
                  <a:schemeClr val="tx2"/>
                </a:solidFill>
                <a:latin typeface="Arial" charset="0"/>
              </a:defRPr>
            </a:lvl7pPr>
            <a:lvl8pPr marL="1371600" algn="l" defTabSz="895350" rtl="0" eaLnBrk="1" fontAlgn="base" hangingPunct="1">
              <a:spcBef>
                <a:spcPct val="0"/>
              </a:spcBef>
              <a:spcAft>
                <a:spcPct val="0"/>
              </a:spcAft>
              <a:defRPr lang="x-none" sz="1900" b="1">
                <a:solidFill>
                  <a:schemeClr val="tx2"/>
                </a:solidFill>
                <a:latin typeface="Arial" charset="0"/>
              </a:defRPr>
            </a:lvl8pPr>
            <a:lvl9pPr marL="1828800" algn="l" defTabSz="895350" rtl="0" eaLnBrk="1" fontAlgn="base" hangingPunct="1">
              <a:spcBef>
                <a:spcPct val="0"/>
              </a:spcBef>
              <a:spcAft>
                <a:spcPct val="0"/>
              </a:spcAft>
              <a:defRPr lang="x-none" sz="1900" b="1">
                <a:solidFill>
                  <a:schemeClr val="tx2"/>
                </a:solidFill>
                <a:latin typeface="Arial" charset="0"/>
              </a:defRPr>
            </a:lvl9pPr>
          </a:lstStyle>
          <a:p>
            <a:pPr>
              <a:defRPr/>
            </a:pPr>
            <a:r>
              <a:rPr lang="en-US" sz="1800" b="1">
                <a:solidFill>
                  <a:srgbClr val="1D1D52"/>
                </a:solidFill>
                <a:latin typeface="Daytona" panose="020B0604030500040204" pitchFamily="34" charset="0"/>
              </a:rPr>
              <a:t>Seal main competitors in the D-Sedan Segment. </a:t>
            </a:r>
            <a:endParaRPr kumimoji="0" lang="en-US" sz="1200" b="0" i="0" u="none" strike="noStrike" kern="1200" cap="none" spc="0" normalizeH="0" baseline="0" noProof="0">
              <a:ln>
                <a:noFill/>
              </a:ln>
              <a:solidFill>
                <a:srgbClr val="1D1D52"/>
              </a:solidFill>
              <a:effectLst/>
              <a:uLnTx/>
              <a:uFillTx/>
              <a:latin typeface="Daytona" panose="020B0604030500040204" pitchFamily="34" charset="0"/>
              <a:cs typeface="Arial"/>
            </a:endParaRPr>
          </a:p>
        </p:txBody>
      </p:sp>
      <p:sp>
        <p:nvSpPr>
          <p:cNvPr id="6" name="Rectangle: Rounded Corners 5">
            <a:extLst>
              <a:ext uri="{FF2B5EF4-FFF2-40B4-BE49-F238E27FC236}">
                <a16:creationId xmlns:a16="http://schemas.microsoft.com/office/drawing/2014/main" id="{7D51123F-4A94-95BE-8B07-41E48F46B5FC}"/>
              </a:ext>
            </a:extLst>
          </p:cNvPr>
          <p:cNvSpPr>
            <a:spLocks noGrp="1" noChangeArrowheads="1"/>
          </p:cNvSpPr>
          <p:nvPr>
            <p:custDataLst>
              <p:tags r:id="rId2"/>
            </p:custDataLst>
          </p:nvPr>
        </p:nvSpPr>
        <p:spPr bwMode="auto">
          <a:xfrm>
            <a:off x="10160000" y="923925"/>
            <a:ext cx="1704975" cy="636588"/>
          </a:xfrm>
          <a:prstGeom prst="roundRect">
            <a:avLst>
              <a:gd name="adj" fmla="val 28180"/>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Model 3</a:t>
            </a:r>
          </a:p>
          <a:p>
            <a:pPr lvl="0" algn="ctr"/>
            <a:r>
              <a:rPr lang="en-US" altLang="en-US" sz="900" kern="0">
                <a:latin typeface="Daytona" panose="020B0604030500040204" pitchFamily="34" charset="0"/>
                <a:sym typeface="Daytona" panose="020B0604030500040204" pitchFamily="34" charset="0"/>
              </a:rPr>
              <a:t>BEV / RWD</a:t>
            </a:r>
            <a:endParaRPr lang="en-US" altLang="en-US" sz="900" kern="0">
              <a:solidFill>
                <a:srgbClr val="FF0000"/>
              </a:solidFill>
              <a:latin typeface="Daytona" panose="020B0604030500040204" pitchFamily="34" charset="0"/>
              <a:sym typeface="Daytona" panose="020B0604030500040204" pitchFamily="34" charset="0"/>
            </a:endParaRPr>
          </a:p>
          <a:p>
            <a:pPr algn="ctr"/>
            <a:r>
              <a:rPr lang="en-US" altLang="en-US" sz="900" kern="0">
                <a:effectLst/>
                <a:latin typeface="Daytona" panose="020B0604030500040204" pitchFamily="34" charset="0"/>
                <a:sym typeface="Daytona" panose="020B0604030500040204" pitchFamily="34" charset="0"/>
              </a:rPr>
              <a:t>Starting Price – AED 167,990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80</a:t>
            </a:r>
            <a:r>
              <a:rPr lang="en-US" altLang="en-US" sz="900" kern="0">
                <a:effectLst/>
                <a:latin typeface="Daytona" panose="020B0604030500040204" pitchFamily="34" charset="0"/>
                <a:sym typeface="Daytona" panose="020B0604030500040204" pitchFamily="34" charset="0"/>
              </a:rPr>
              <a:t>%</a:t>
            </a:r>
          </a:p>
        </p:txBody>
      </p:sp>
      <p:sp>
        <p:nvSpPr>
          <p:cNvPr id="59" name="Rectangle: Rounded Corners 58">
            <a:extLst>
              <a:ext uri="{FF2B5EF4-FFF2-40B4-BE49-F238E27FC236}">
                <a16:creationId xmlns:a16="http://schemas.microsoft.com/office/drawing/2014/main" id="{A6DD9916-214A-3E75-78FA-72D3674637C5}"/>
              </a:ext>
            </a:extLst>
          </p:cNvPr>
          <p:cNvSpPr>
            <a:spLocks noGrp="1" noChangeArrowheads="1"/>
          </p:cNvSpPr>
          <p:nvPr>
            <p:custDataLst>
              <p:tags r:id="rId3"/>
            </p:custDataLst>
          </p:nvPr>
        </p:nvSpPr>
        <p:spPr bwMode="auto">
          <a:xfrm>
            <a:off x="10166350" y="5064125"/>
            <a:ext cx="1704975" cy="638175"/>
          </a:xfrm>
          <a:prstGeom prst="roundRect">
            <a:avLst>
              <a:gd name="adj" fmla="val 28109"/>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Q50</a:t>
            </a:r>
          </a:p>
          <a:p>
            <a:pPr lvl="0" algn="ctr"/>
            <a:r>
              <a:rPr lang="en-US" altLang="en-US" sz="900" kern="0">
                <a:latin typeface="Daytona" panose="020B0604030500040204" pitchFamily="34" charset="0"/>
                <a:sym typeface="Daytona" panose="020B0604030500040204" pitchFamily="34" charset="0"/>
              </a:rPr>
              <a:t>ICE / FWD / 1.8T</a:t>
            </a:r>
          </a:p>
          <a:p>
            <a:pPr lvl="0" algn="ctr"/>
            <a:r>
              <a:rPr lang="en-US" altLang="en-US" sz="900" kern="0">
                <a:effectLst/>
                <a:latin typeface="Daytona" panose="020B0604030500040204" pitchFamily="34" charset="0"/>
                <a:sym typeface="Daytona" panose="020B0604030500040204" pitchFamily="34" charset="0"/>
              </a:rPr>
              <a:t>Starting Price – AED 153,000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3%</a:t>
            </a:r>
          </a:p>
        </p:txBody>
      </p:sp>
      <p:sp>
        <p:nvSpPr>
          <p:cNvPr id="63" name="Rectangle: Rounded Corners 62">
            <a:extLst>
              <a:ext uri="{FF2B5EF4-FFF2-40B4-BE49-F238E27FC236}">
                <a16:creationId xmlns:a16="http://schemas.microsoft.com/office/drawing/2014/main" id="{1AD4BBC1-D93A-5DDE-B122-0EDE49E7B9E1}"/>
              </a:ext>
            </a:extLst>
          </p:cNvPr>
          <p:cNvSpPr>
            <a:spLocks noGrp="1" noChangeArrowheads="1"/>
          </p:cNvSpPr>
          <p:nvPr>
            <p:custDataLst>
              <p:tags r:id="rId4"/>
            </p:custDataLst>
          </p:nvPr>
        </p:nvSpPr>
        <p:spPr bwMode="auto">
          <a:xfrm>
            <a:off x="10160000" y="2984500"/>
            <a:ext cx="1741488" cy="628650"/>
          </a:xfrm>
          <a:prstGeom prst="roundRect">
            <a:avLst>
              <a:gd name="adj" fmla="val 28535"/>
            </a:avLst>
          </a:prstGeom>
          <a:solidFill>
            <a:schemeClr val="bg1"/>
          </a:solidFill>
          <a:ln w="9525" cmpd="sng" algn="ctr">
            <a:solidFill>
              <a:schemeClr val="tx1"/>
            </a:solidFill>
            <a:miter lim="800000"/>
            <a:headEnd/>
            <a:tailEnd/>
          </a:ln>
          <a:effectLst/>
        </p:spPr>
        <p:txBody>
          <a:bodyPr vert="horz" wrap="none" lIns="1588"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IS</a:t>
            </a:r>
          </a:p>
          <a:p>
            <a:pPr lvl="0" algn="ctr"/>
            <a:r>
              <a:rPr lang="en-US" altLang="en-US" sz="900" kern="0">
                <a:latin typeface="Daytona" panose="020B0604030500040204" pitchFamily="34" charset="0"/>
                <a:sym typeface="Daytona" panose="020B0604030500040204" pitchFamily="34" charset="0"/>
              </a:rPr>
              <a:t>ICE / FWD / 2.5L</a:t>
            </a:r>
          </a:p>
          <a:p>
            <a:pPr lvl="0" algn="ctr"/>
            <a:r>
              <a:rPr lang="en-US" altLang="en-US" sz="900" kern="0">
                <a:effectLst/>
                <a:latin typeface="Daytona" panose="020B0604030500040204" pitchFamily="34" charset="0"/>
                <a:sym typeface="Daytona" panose="020B0604030500040204" pitchFamily="34" charset="0"/>
              </a:rPr>
              <a:t>Starting Price – 185,000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5%</a:t>
            </a:r>
          </a:p>
          <a:p>
            <a:pPr lvl="0" algn="ctr"/>
            <a:endParaRPr lang="en-US" sz="900" kern="0" noProof="0">
              <a:latin typeface="Daytona" panose="020B0604030500040204" pitchFamily="34" charset="0"/>
              <a:sym typeface="Daytona" panose="020B0604030500040204" pitchFamily="34" charset="0"/>
            </a:endParaRPr>
          </a:p>
        </p:txBody>
      </p:sp>
      <p:sp>
        <p:nvSpPr>
          <p:cNvPr id="1050" name="TextBox 1049">
            <a:extLst>
              <a:ext uri="{FF2B5EF4-FFF2-40B4-BE49-F238E27FC236}">
                <a16:creationId xmlns:a16="http://schemas.microsoft.com/office/drawing/2014/main" id="{C14FA496-BC37-A17F-ACE1-FF2780134AAA}"/>
              </a:ext>
            </a:extLst>
          </p:cNvPr>
          <p:cNvSpPr txBox="1"/>
          <p:nvPr/>
        </p:nvSpPr>
        <p:spPr>
          <a:xfrm>
            <a:off x="106707" y="6357065"/>
            <a:ext cx="2503971" cy="215444"/>
          </a:xfrm>
          <a:prstGeom prst="rect">
            <a:avLst/>
          </a:prstGeom>
          <a:noFill/>
        </p:spPr>
        <p:txBody>
          <a:bodyPr wrap="square" rtlCol="0">
            <a:spAutoFit/>
          </a:bodyPr>
          <a:lstStyle/>
          <a:p>
            <a:r>
              <a:rPr lang="en-US" sz="800">
                <a:latin typeface="Daytona" panose="020B0604030500040204" pitchFamily="34" charset="0"/>
              </a:rPr>
              <a:t>Source: MEAC Report 2024, Prices incl 5% VAT</a:t>
            </a:r>
          </a:p>
        </p:txBody>
      </p:sp>
      <p:graphicFrame>
        <p:nvGraphicFramePr>
          <p:cNvPr id="17" name="Chart 16">
            <a:extLst>
              <a:ext uri="{FF2B5EF4-FFF2-40B4-BE49-F238E27FC236}">
                <a16:creationId xmlns:a16="http://schemas.microsoft.com/office/drawing/2014/main" id="{D5C373E5-FE47-BC00-B048-34E0BF8E41B8}"/>
              </a:ext>
            </a:extLst>
          </p:cNvPr>
          <p:cNvGraphicFramePr/>
          <p:nvPr>
            <p:custDataLst>
              <p:tags r:id="rId5"/>
            </p:custDataLst>
          </p:nvPr>
        </p:nvGraphicFramePr>
        <p:xfrm>
          <a:off x="4733925" y="3706813"/>
          <a:ext cx="2078038" cy="2481262"/>
        </p:xfrm>
        <a:graphic>
          <a:graphicData uri="http://schemas.openxmlformats.org/drawingml/2006/chart">
            <c:chart xmlns:c="http://schemas.openxmlformats.org/drawingml/2006/chart" xmlns:r="http://schemas.openxmlformats.org/officeDocument/2006/relationships" r:id="rId25"/>
          </a:graphicData>
        </a:graphic>
      </p:graphicFrame>
      <p:sp>
        <p:nvSpPr>
          <p:cNvPr id="38" name="Rectangle 37">
            <a:extLst>
              <a:ext uri="{FF2B5EF4-FFF2-40B4-BE49-F238E27FC236}">
                <a16:creationId xmlns:a16="http://schemas.microsoft.com/office/drawing/2014/main" id="{A46B381E-B809-465D-C785-47E9E2C0586A}"/>
              </a:ext>
            </a:extLst>
          </p:cNvPr>
          <p:cNvSpPr>
            <a:spLocks noGrp="1" noChangeArrowheads="1"/>
          </p:cNvSpPr>
          <p:nvPr>
            <p:custDataLst>
              <p:tags r:id="rId6"/>
            </p:custDataLst>
          </p:nvPr>
        </p:nvSpPr>
        <p:spPr bwMode="auto">
          <a:xfrm>
            <a:off x="4764088" y="5751513"/>
            <a:ext cx="441325"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3285DE07-7AA7-4C9E-B528-0D64D0C7A44E}" type="datetime'''''''''Mo''''''''''d''''e''''l'' ''''''''''''''3'''''">
              <a:rPr lang="en-US" altLang="en-US" sz="900" kern="0" smtClean="0">
                <a:effectLst/>
                <a:latin typeface="Daytona" panose="020B0604030500040204" pitchFamily="34" charset="0"/>
                <a:sym typeface="Daytona" panose="020B0604030500040204" pitchFamily="34" charset="0"/>
              </a:rPr>
              <a:pPr lvl="0" algn="r"/>
              <a:t>Model 3</a:t>
            </a:fld>
            <a:endParaRPr lang="en-US" sz="900" kern="0" noProof="0">
              <a:latin typeface="Daytona" panose="020B0604030500040204" pitchFamily="34" charset="0"/>
              <a:sym typeface="Daytona" panose="020B0604030500040204" pitchFamily="34" charset="0"/>
            </a:endParaRPr>
          </a:p>
        </p:txBody>
      </p:sp>
      <p:sp>
        <p:nvSpPr>
          <p:cNvPr id="42110" name="Rectangle 42109">
            <a:extLst>
              <a:ext uri="{FF2B5EF4-FFF2-40B4-BE49-F238E27FC236}">
                <a16:creationId xmlns:a16="http://schemas.microsoft.com/office/drawing/2014/main" id="{627B2FF3-5357-218E-BEE8-1D2732B6A465}"/>
              </a:ext>
            </a:extLst>
          </p:cNvPr>
          <p:cNvSpPr>
            <a:spLocks noGrp="1" noChangeArrowheads="1"/>
          </p:cNvSpPr>
          <p:nvPr>
            <p:custDataLst>
              <p:tags r:id="rId7"/>
            </p:custDataLst>
          </p:nvPr>
        </p:nvSpPr>
        <p:spPr bwMode="auto">
          <a:xfrm>
            <a:off x="5770563" y="3825875"/>
            <a:ext cx="1603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D750135C-0A27-4F8A-990F-0FA01FC6281E}" type="datetime'I''''''''S'''''''''''''''''''''''''' '''''''">
              <a:rPr lang="en-US" altLang="en-US" sz="900" kern="0" smtClean="0">
                <a:latin typeface="Daytona" panose="020B0604030500040204" pitchFamily="34" charset="0"/>
              </a:rPr>
              <a:pPr lvl="0" algn="r"/>
              <a:t>IS </a:t>
            </a:fld>
            <a:endParaRPr lang="en-US" sz="900" kern="0" noProof="0">
              <a:latin typeface="Daytona" panose="020B0604030500040204" pitchFamily="34" charset="0"/>
              <a:sym typeface="Daytona" panose="020B0604030500040204" pitchFamily="34" charset="0"/>
            </a:endParaRPr>
          </a:p>
        </p:txBody>
      </p:sp>
      <p:sp>
        <p:nvSpPr>
          <p:cNvPr id="42087" name="Rectangle 42086">
            <a:extLst>
              <a:ext uri="{FF2B5EF4-FFF2-40B4-BE49-F238E27FC236}">
                <a16:creationId xmlns:a16="http://schemas.microsoft.com/office/drawing/2014/main" id="{15EBE8B0-83C8-216A-4FF0-1D6D79C6FB79}"/>
              </a:ext>
            </a:extLst>
          </p:cNvPr>
          <p:cNvSpPr>
            <a:spLocks noGrp="1" noChangeArrowheads="1"/>
          </p:cNvSpPr>
          <p:nvPr>
            <p:custDataLst>
              <p:tags r:id="rId8"/>
            </p:custDataLst>
          </p:nvPr>
        </p:nvSpPr>
        <p:spPr bwMode="auto">
          <a:xfrm>
            <a:off x="6130925" y="3892550"/>
            <a:ext cx="2238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52BC7DD2-D083-4DF7-B17E-FDDC2CA40F65}" type="datetime'''''''Q''5''''''0'''''''''''''''">
              <a:rPr lang="en-US" altLang="en-US" sz="900" kern="0" smtClean="0">
                <a:latin typeface="Daytona" panose="020B0604030500040204" pitchFamily="34" charset="0"/>
              </a:rPr>
              <a:pPr lvl="0"/>
              <a:t>Q50</a:t>
            </a:fld>
            <a:endParaRPr lang="en-US" sz="900" kern="0" noProof="0">
              <a:latin typeface="Daytona" panose="020B0604030500040204" pitchFamily="34" charset="0"/>
              <a:sym typeface="Daytona" panose="020B0604030500040204" pitchFamily="34" charset="0"/>
            </a:endParaRPr>
          </a:p>
        </p:txBody>
      </p:sp>
      <p:sp>
        <p:nvSpPr>
          <p:cNvPr id="25" name="Rectangle 24">
            <a:extLst>
              <a:ext uri="{FF2B5EF4-FFF2-40B4-BE49-F238E27FC236}">
                <a16:creationId xmlns:a16="http://schemas.microsoft.com/office/drawing/2014/main" id="{EF8E4A67-E9E8-5F1F-59E3-1A39B8580A91}"/>
              </a:ext>
            </a:extLst>
          </p:cNvPr>
          <p:cNvSpPr>
            <a:spLocks noGrp="1" noChangeArrowheads="1"/>
          </p:cNvSpPr>
          <p:nvPr>
            <p:custDataLst>
              <p:tags r:id="rId9"/>
            </p:custDataLst>
          </p:nvPr>
        </p:nvSpPr>
        <p:spPr bwMode="auto">
          <a:xfrm>
            <a:off x="6545263" y="4189413"/>
            <a:ext cx="31115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A2647A87-5CE9-4563-A21E-ED88C8A636B6}" type="datetime'O''''''''''''t''h''''''''e''''r'''''''''''''">
              <a:rPr lang="en-US" altLang="en-US" sz="900" kern="0" smtClean="0">
                <a:latin typeface="Daytona" panose="020B0604030500040204" pitchFamily="34" charset="0"/>
              </a:rPr>
              <a:pPr lvl="0"/>
              <a:t>Other</a:t>
            </a:fld>
            <a:endParaRPr lang="en-US" sz="900" kern="0" noProof="0">
              <a:latin typeface="Daytona" panose="020B0604030500040204" pitchFamily="34" charset="0"/>
              <a:sym typeface="Daytona" panose="020B0604030500040204" pitchFamily="34" charset="0"/>
            </a:endParaRPr>
          </a:p>
        </p:txBody>
      </p:sp>
      <p:sp>
        <p:nvSpPr>
          <p:cNvPr id="14" name="Rectangle 13">
            <a:extLst>
              <a:ext uri="{FF2B5EF4-FFF2-40B4-BE49-F238E27FC236}">
                <a16:creationId xmlns:a16="http://schemas.microsoft.com/office/drawing/2014/main" id="{3B8D8419-7D76-EF13-54E7-E23C892286E2}"/>
              </a:ext>
            </a:extLst>
          </p:cNvPr>
          <p:cNvSpPr>
            <a:spLocks noGrp="1" noChangeArrowheads="1"/>
          </p:cNvSpPr>
          <p:nvPr>
            <p:custDataLst>
              <p:tags r:id="rId10"/>
            </p:custDataLst>
          </p:nvPr>
        </p:nvSpPr>
        <p:spPr bwMode="gray">
          <a:xfrm>
            <a:off x="6007100" y="4106863"/>
            <a:ext cx="196850" cy="136525"/>
          </a:xfrm>
          <a:prstGeom prst="rect">
            <a:avLst/>
          </a:prstGeom>
          <a:solidFill>
            <a:srgbClr val="D6D7D9"/>
          </a:solidFill>
          <a:ln w="9525">
            <a:noFill/>
            <a:miter lim="800000"/>
            <a:headEnd/>
            <a:tailEnd/>
          </a:ln>
          <a:effectLst/>
        </p:spPr>
        <p:txBody>
          <a:bodyPr vert="horz" wrap="none" lIns="15875" tIns="0" rIns="15875"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E03B1397-B419-4AF9-8B25-52CFF4CABDDB}" type="datetime'''''''''''''''3''''''''''''''''%'''''''''''''''">
              <a:rPr lang="en-US" altLang="en-US" sz="900" kern="0" smtClean="0">
                <a:effectLst/>
                <a:latin typeface="Daytona" panose="020B0604030500040204" pitchFamily="34" charset="0"/>
                <a:sym typeface="Daytona" panose="020B0604030500040204" pitchFamily="34" charset="0"/>
              </a:rPr>
              <a:pPr lvl="0" algn="ctr"/>
              <a:t>3%</a:t>
            </a:fld>
            <a:endParaRPr lang="en-US" sz="900" kern="0" noProof="0">
              <a:latin typeface="Daytona" panose="020B0604030500040204" pitchFamily="34" charset="0"/>
              <a:sym typeface="Daytona" panose="020B0604030500040204" pitchFamily="34" charset="0"/>
            </a:endParaRPr>
          </a:p>
        </p:txBody>
      </p:sp>
      <p:sp>
        <p:nvSpPr>
          <p:cNvPr id="42162" name="Rectangle 42161">
            <a:extLst>
              <a:ext uri="{FF2B5EF4-FFF2-40B4-BE49-F238E27FC236}">
                <a16:creationId xmlns:a16="http://schemas.microsoft.com/office/drawing/2014/main" id="{3D94A5A5-3405-52E8-57CA-1B68EB9F8CB3}"/>
              </a:ext>
            </a:extLst>
          </p:cNvPr>
          <p:cNvSpPr>
            <a:spLocks noGrp="1" noChangeArrowheads="1"/>
          </p:cNvSpPr>
          <p:nvPr>
            <p:custDataLst>
              <p:tags r:id="rId11"/>
            </p:custDataLst>
          </p:nvPr>
        </p:nvSpPr>
        <p:spPr bwMode="auto">
          <a:xfrm>
            <a:off x="155575" y="3552825"/>
            <a:ext cx="3470275" cy="1143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1400" b="1" kern="0">
                <a:effectLst/>
                <a:latin typeface="Daytona" panose="020B0604030500040204" pitchFamily="34" charset="0"/>
                <a:sym typeface="Daytona" panose="020B0604030500040204" pitchFamily="34" charset="0"/>
              </a:rPr>
              <a:t>D-Sedan Segment Price Ladder</a:t>
            </a:r>
            <a:endParaRPr lang="en-US" sz="1400" b="1" kern="0" noProof="0">
              <a:latin typeface="Daytona" panose="020B0604030500040204" pitchFamily="34" charset="0"/>
              <a:sym typeface="Daytona" panose="020B0604030500040204" pitchFamily="34" charset="0"/>
            </a:endParaRPr>
          </a:p>
        </p:txBody>
      </p:sp>
      <p:sp>
        <p:nvSpPr>
          <p:cNvPr id="42173" name="Rectangle 42172">
            <a:extLst>
              <a:ext uri="{FF2B5EF4-FFF2-40B4-BE49-F238E27FC236}">
                <a16:creationId xmlns:a16="http://schemas.microsoft.com/office/drawing/2014/main" id="{1E002629-292D-2258-E658-A4BCC6F0BDAF}"/>
              </a:ext>
            </a:extLst>
          </p:cNvPr>
          <p:cNvSpPr>
            <a:spLocks noGrp="1" noChangeArrowheads="1"/>
          </p:cNvSpPr>
          <p:nvPr>
            <p:custDataLst>
              <p:tags r:id="rId12"/>
            </p:custDataLst>
          </p:nvPr>
        </p:nvSpPr>
        <p:spPr bwMode="auto">
          <a:xfrm>
            <a:off x="5165725" y="3552825"/>
            <a:ext cx="1216025" cy="1143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1400" b="1" kern="0" noProof="0">
                <a:latin typeface="Daytona" panose="020B0604030500040204" pitchFamily="34" charset="0"/>
                <a:sym typeface="Daytona" panose="020B0604030500040204" pitchFamily="34" charset="0"/>
              </a:rPr>
              <a:t>Market Share </a:t>
            </a:r>
          </a:p>
        </p:txBody>
      </p:sp>
      <p:graphicFrame>
        <p:nvGraphicFramePr>
          <p:cNvPr id="23" name="Chart 22">
            <a:extLst>
              <a:ext uri="{FF2B5EF4-FFF2-40B4-BE49-F238E27FC236}">
                <a16:creationId xmlns:a16="http://schemas.microsoft.com/office/drawing/2014/main" id="{97777145-9610-04F1-B66D-9C5262B4F349}"/>
              </a:ext>
            </a:extLst>
          </p:cNvPr>
          <p:cNvGraphicFramePr/>
          <p:nvPr>
            <p:custDataLst>
              <p:tags r:id="rId13"/>
            </p:custDataLst>
          </p:nvPr>
        </p:nvGraphicFramePr>
        <p:xfrm>
          <a:off x="117475" y="3481388"/>
          <a:ext cx="4002088" cy="2686050"/>
        </p:xfrm>
        <a:graphic>
          <a:graphicData uri="http://schemas.openxmlformats.org/drawingml/2006/chart">
            <c:chart xmlns:c="http://schemas.openxmlformats.org/drawingml/2006/chart" xmlns:r="http://schemas.openxmlformats.org/officeDocument/2006/relationships" r:id="rId26"/>
          </a:graphicData>
        </a:graphic>
      </p:graphicFrame>
      <p:sp>
        <p:nvSpPr>
          <p:cNvPr id="30" name="Rectangle 29">
            <a:extLst>
              <a:ext uri="{FF2B5EF4-FFF2-40B4-BE49-F238E27FC236}">
                <a16:creationId xmlns:a16="http://schemas.microsoft.com/office/drawing/2014/main" id="{234DB7C0-968B-0975-69DE-0E90545ACC1A}"/>
              </a:ext>
            </a:extLst>
          </p:cNvPr>
          <p:cNvSpPr>
            <a:spLocks noGrp="1" noChangeArrowheads="1"/>
          </p:cNvSpPr>
          <p:nvPr>
            <p:custDataLst>
              <p:tags r:id="rId14"/>
            </p:custDataLst>
          </p:nvPr>
        </p:nvSpPr>
        <p:spPr bwMode="auto">
          <a:xfrm>
            <a:off x="1008063" y="6015038"/>
            <a:ext cx="222250"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000A1EFD-29C8-47FC-8273-50E3D1E58CE0}" type="datetime'''''S''''''e''''''''''''''''''a''l'''''''''''">
              <a:rPr lang="en-US" altLang="en-US" sz="800" kern="0" smtClean="0">
                <a:latin typeface="Daytona" panose="020B0604030500040204" pitchFamily="34" charset="0"/>
              </a:rPr>
              <a:pPr lvl="0" algn="ctr"/>
              <a:t>Seal</a:t>
            </a:fld>
            <a:endParaRPr lang="en-US" sz="800" kern="0" noProof="0">
              <a:latin typeface="Daytona" panose="020B0604030500040204" pitchFamily="34" charset="0"/>
              <a:sym typeface="Daytona" panose="020B0604030500040204" pitchFamily="34" charset="0"/>
            </a:endParaRPr>
          </a:p>
        </p:txBody>
      </p:sp>
      <p:sp>
        <p:nvSpPr>
          <p:cNvPr id="36" name="Rectangle 35">
            <a:extLst>
              <a:ext uri="{FF2B5EF4-FFF2-40B4-BE49-F238E27FC236}">
                <a16:creationId xmlns:a16="http://schemas.microsoft.com/office/drawing/2014/main" id="{0D0F78C4-6C3A-F44D-A0DC-8CA66FE7D7CF}"/>
              </a:ext>
            </a:extLst>
          </p:cNvPr>
          <p:cNvSpPr>
            <a:spLocks noGrp="1" noChangeArrowheads="1"/>
          </p:cNvSpPr>
          <p:nvPr>
            <p:custDataLst>
              <p:tags r:id="rId15"/>
            </p:custDataLst>
          </p:nvPr>
        </p:nvSpPr>
        <p:spPr bwMode="auto">
          <a:xfrm>
            <a:off x="1836738" y="6015038"/>
            <a:ext cx="40322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DAB0D6F6-D714-4BCD-A0EC-A1C4ED614B22}" type="datetime'''''M''''''''o''''''del ''''''''''3'''''''''''''''">
              <a:rPr lang="en-US" altLang="en-US" sz="800" kern="0" smtClean="0">
                <a:latin typeface="Daytona" panose="020B0604030500040204" pitchFamily="34" charset="0"/>
              </a:rPr>
              <a:pPr lvl="0" algn="ctr"/>
              <a:t>Model 3</a:t>
            </a:fld>
            <a:endParaRPr lang="en-US" sz="800" kern="0" noProof="0">
              <a:latin typeface="Daytona" panose="020B0604030500040204" pitchFamily="34" charset="0"/>
              <a:sym typeface="Daytona" panose="020B0604030500040204" pitchFamily="34" charset="0"/>
            </a:endParaRPr>
          </a:p>
        </p:txBody>
      </p:sp>
      <p:sp>
        <p:nvSpPr>
          <p:cNvPr id="41" name="Rectangle 40">
            <a:extLst>
              <a:ext uri="{FF2B5EF4-FFF2-40B4-BE49-F238E27FC236}">
                <a16:creationId xmlns:a16="http://schemas.microsoft.com/office/drawing/2014/main" id="{B5CFED99-48B6-3F0D-A3C6-30A9A6B374F8}"/>
              </a:ext>
            </a:extLst>
          </p:cNvPr>
          <p:cNvSpPr>
            <a:spLocks noGrp="1" noChangeArrowheads="1"/>
          </p:cNvSpPr>
          <p:nvPr>
            <p:custDataLst>
              <p:tags r:id="rId16"/>
            </p:custDataLst>
          </p:nvPr>
        </p:nvSpPr>
        <p:spPr bwMode="auto">
          <a:xfrm>
            <a:off x="2879725" y="6015038"/>
            <a:ext cx="15398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FA11058E-A119-4E44-8DFF-581F9053001C}" type="datetime'''''''''''''''I''''''S'''''''''' '''''''''''''''''">
              <a:rPr lang="en-US" altLang="en-US" sz="800" kern="0" smtClean="0">
                <a:latin typeface="Daytona" panose="020B0604030500040204" pitchFamily="34" charset="0"/>
              </a:rPr>
              <a:pPr lvl="0" algn="ctr"/>
              <a:t>IS </a:t>
            </a:fld>
            <a:endParaRPr lang="en-US" sz="800" kern="0" noProof="0">
              <a:latin typeface="Daytona" panose="020B0604030500040204" pitchFamily="34" charset="0"/>
              <a:sym typeface="Daytona" panose="020B0604030500040204" pitchFamily="34" charset="0"/>
            </a:endParaRPr>
          </a:p>
        </p:txBody>
      </p:sp>
      <p:sp>
        <p:nvSpPr>
          <p:cNvPr id="44" name="Rectangle 43">
            <a:extLst>
              <a:ext uri="{FF2B5EF4-FFF2-40B4-BE49-F238E27FC236}">
                <a16:creationId xmlns:a16="http://schemas.microsoft.com/office/drawing/2014/main" id="{C90C31BB-42AC-47ED-F4C8-8C2B08EEF52F}"/>
              </a:ext>
            </a:extLst>
          </p:cNvPr>
          <p:cNvSpPr>
            <a:spLocks noGrp="1" noChangeArrowheads="1"/>
          </p:cNvSpPr>
          <p:nvPr>
            <p:custDataLst>
              <p:tags r:id="rId17"/>
            </p:custDataLst>
          </p:nvPr>
        </p:nvSpPr>
        <p:spPr bwMode="auto">
          <a:xfrm>
            <a:off x="3770313" y="6015038"/>
            <a:ext cx="21113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9BFAE0A0-F469-445C-91EE-C34ED3795E75}" type="datetime'''''''''''''Q''''''''''''''''''''5''0'''''''''">
              <a:rPr lang="en-US" altLang="en-US" sz="800" kern="0" smtClean="0">
                <a:latin typeface="Daytona" panose="020B0604030500040204" pitchFamily="34" charset="0"/>
              </a:rPr>
              <a:pPr lvl="0" algn="ctr"/>
              <a:t>Q50</a:t>
            </a:fld>
            <a:endParaRPr lang="en-US" sz="800" kern="0" noProof="0">
              <a:latin typeface="Daytona" panose="020B0604030500040204" pitchFamily="34" charset="0"/>
              <a:sym typeface="Daytona" panose="020B0604030500040204" pitchFamily="34" charset="0"/>
            </a:endParaRPr>
          </a:p>
        </p:txBody>
      </p:sp>
      <p:sp>
        <p:nvSpPr>
          <p:cNvPr id="42622" name="Rectangle 42621">
            <a:extLst>
              <a:ext uri="{FF2B5EF4-FFF2-40B4-BE49-F238E27FC236}">
                <a16:creationId xmlns:a16="http://schemas.microsoft.com/office/drawing/2014/main" id="{A0D97930-8DC8-2D59-4DEF-2F77FDF7565A}"/>
              </a:ext>
            </a:extLst>
          </p:cNvPr>
          <p:cNvSpPr/>
          <p:nvPr/>
        </p:nvSpPr>
        <p:spPr>
          <a:xfrm>
            <a:off x="7493839" y="4371277"/>
            <a:ext cx="113009" cy="165799"/>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pic>
        <p:nvPicPr>
          <p:cNvPr id="7170" name="Picture 2">
            <a:extLst>
              <a:ext uri="{FF2B5EF4-FFF2-40B4-BE49-F238E27FC236}">
                <a16:creationId xmlns:a16="http://schemas.microsoft.com/office/drawing/2014/main" id="{FF342222-36BC-6843-F6D1-A21AF495F81E}"/>
              </a:ext>
            </a:extLst>
          </p:cNvPr>
          <p:cNvPicPr>
            <a:picLocks noChangeAspect="1" noChangeArrowheads="1"/>
          </p:cNvPicPr>
          <p:nvPr/>
        </p:nvPicPr>
        <p:blipFill rotWithShape="1">
          <a:blip r:embed="rId27">
            <a:extLst>
              <a:ext uri="{28A0092B-C50C-407E-A947-70E740481C1C}">
                <a14:useLocalDpi xmlns:a14="http://schemas.microsoft.com/office/drawing/2010/main" val="0"/>
              </a:ext>
            </a:extLst>
          </a:blip>
          <a:srcRect l="11512" t="17399" r="11512" b="20219"/>
          <a:stretch/>
        </p:blipFill>
        <p:spPr bwMode="auto">
          <a:xfrm>
            <a:off x="1838614" y="686166"/>
            <a:ext cx="3565236" cy="1625234"/>
          </a:xfrm>
          <a:prstGeom prst="rect">
            <a:avLst/>
          </a:prstGeom>
          <a:noFill/>
          <a:extLst>
            <a:ext uri="{909E8E84-426E-40DD-AFC4-6F175D3DCCD1}">
              <a14:hiddenFill xmlns:a14="http://schemas.microsoft.com/office/drawing/2010/main">
                <a:solidFill>
                  <a:srgbClr val="FFFFFF"/>
                </a:solidFill>
              </a14:hiddenFill>
            </a:ext>
          </a:extLst>
        </p:spPr>
      </p:pic>
      <p:sp>
        <p:nvSpPr>
          <p:cNvPr id="42581" name="Rectangle: Rounded Corners 42580">
            <a:extLst>
              <a:ext uri="{FF2B5EF4-FFF2-40B4-BE49-F238E27FC236}">
                <a16:creationId xmlns:a16="http://schemas.microsoft.com/office/drawing/2014/main" id="{C113C940-C963-E3D2-A736-E4BD8831DA15}"/>
              </a:ext>
            </a:extLst>
          </p:cNvPr>
          <p:cNvSpPr>
            <a:spLocks noGrp="1" noChangeArrowheads="1"/>
          </p:cNvSpPr>
          <p:nvPr>
            <p:custDataLst>
              <p:tags r:id="rId18"/>
            </p:custDataLst>
          </p:nvPr>
        </p:nvSpPr>
        <p:spPr bwMode="auto">
          <a:xfrm>
            <a:off x="214313" y="2368550"/>
            <a:ext cx="2241550" cy="669925"/>
          </a:xfrm>
          <a:prstGeom prst="roundRect">
            <a:avLst>
              <a:gd name="adj" fmla="val 26777"/>
            </a:avLst>
          </a:prstGeom>
          <a:solidFill>
            <a:schemeClr val="bg1"/>
          </a:solidFill>
          <a:ln w="12700" cmpd="sng" algn="ctr">
            <a:solidFill>
              <a:schemeClr val="tx1"/>
            </a:solidFill>
            <a:prstDash val="lgDash"/>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Seal Design </a:t>
            </a:r>
          </a:p>
          <a:p>
            <a:pPr algn="ctr"/>
            <a:r>
              <a:rPr lang="en-US" altLang="en-US" sz="900" kern="0">
                <a:effectLst/>
                <a:latin typeface="Daytona" panose="020B0604030500040204" pitchFamily="34" charset="0"/>
                <a:sym typeface="Daytona" panose="020B0604030500040204" pitchFamily="34" charset="0"/>
              </a:rPr>
              <a:t>EV / RWD / Battery Capacity 82.5 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149,900</a:t>
            </a:r>
            <a:r>
              <a:rPr lang="en-US" altLang="en-US" sz="900" kern="0">
                <a:effectLst/>
                <a:latin typeface="Daytona" panose="020B0604030500040204" pitchFamily="34" charset="0"/>
                <a:sym typeface="Daytona" panose="020B0604030500040204" pitchFamily="34" charset="0"/>
              </a:rPr>
              <a:t> / </a:t>
            </a:r>
            <a:r>
              <a:rPr lang="en-US" altLang="en-US" sz="900" b="1" kern="0">
                <a:effectLst/>
                <a:latin typeface="Daytona" panose="020B0604030500040204" pitchFamily="34" charset="0"/>
                <a:sym typeface="Daytona" panose="020B0604030500040204" pitchFamily="34" charset="0"/>
              </a:rPr>
              <a:t>SoS Q3 2024  </a:t>
            </a:r>
            <a:r>
              <a:rPr lang="en-US" sz="900" b="1" kern="0" noProof="0">
                <a:latin typeface="Daytona" panose="020B0604030500040204" pitchFamily="34" charset="0"/>
                <a:sym typeface="Daytona" panose="020B0604030500040204" pitchFamily="34" charset="0"/>
              </a:rPr>
              <a:t> </a:t>
            </a:r>
          </a:p>
        </p:txBody>
      </p:sp>
      <p:sp>
        <p:nvSpPr>
          <p:cNvPr id="42582" name="Rectangle: Rounded Corners 42581">
            <a:extLst>
              <a:ext uri="{FF2B5EF4-FFF2-40B4-BE49-F238E27FC236}">
                <a16:creationId xmlns:a16="http://schemas.microsoft.com/office/drawing/2014/main" id="{05D81467-A99F-BA7D-1EF7-A9E2914DEF15}"/>
              </a:ext>
            </a:extLst>
          </p:cNvPr>
          <p:cNvSpPr>
            <a:spLocks noGrp="1" noChangeArrowheads="1"/>
          </p:cNvSpPr>
          <p:nvPr>
            <p:custDataLst>
              <p:tags r:id="rId19"/>
            </p:custDataLst>
          </p:nvPr>
        </p:nvSpPr>
        <p:spPr bwMode="auto">
          <a:xfrm>
            <a:off x="4891088" y="2368550"/>
            <a:ext cx="2201863"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Seal Performance</a:t>
            </a:r>
          </a:p>
          <a:p>
            <a:pPr algn="ctr"/>
            <a:r>
              <a:rPr lang="en-US" altLang="en-US" sz="900" kern="0">
                <a:effectLst/>
                <a:latin typeface="Daytona" panose="020B0604030500040204" pitchFamily="34" charset="0"/>
                <a:sym typeface="Daytona" panose="020B0604030500040204" pitchFamily="34" charset="0"/>
              </a:rPr>
              <a:t>EV / AWD / Battery Capacity 82.5 kWh</a:t>
            </a:r>
          </a:p>
          <a:p>
            <a:pPr algn="ctr"/>
            <a:r>
              <a:rPr lang="en-US" altLang="en-US" sz="900" kern="0">
                <a:effectLst/>
                <a:latin typeface="Daytona" panose="020B0604030500040204" pitchFamily="34" charset="0"/>
                <a:sym typeface="Daytona" panose="020B0604030500040204" pitchFamily="34" charset="0"/>
              </a:rPr>
              <a:t>Price – AED 194,900 / SoS April 2024 </a:t>
            </a:r>
            <a:r>
              <a:rPr lang="en-US" sz="900" b="1" kern="0" noProof="0">
                <a:latin typeface="Daytona" panose="020B0604030500040204" pitchFamily="34" charset="0"/>
                <a:sym typeface="Daytona" panose="020B0604030500040204" pitchFamily="34" charset="0"/>
              </a:rPr>
              <a:t> </a:t>
            </a:r>
          </a:p>
        </p:txBody>
      </p:sp>
      <p:sp>
        <p:nvSpPr>
          <p:cNvPr id="42583" name="Rectangle: Rounded Corners 42582">
            <a:extLst>
              <a:ext uri="{FF2B5EF4-FFF2-40B4-BE49-F238E27FC236}">
                <a16:creationId xmlns:a16="http://schemas.microsoft.com/office/drawing/2014/main" id="{1A5ACA78-8A0B-829A-E7DE-B07A05FA5E2D}"/>
              </a:ext>
            </a:extLst>
          </p:cNvPr>
          <p:cNvSpPr>
            <a:spLocks noGrp="1" noChangeArrowheads="1"/>
          </p:cNvSpPr>
          <p:nvPr>
            <p:custDataLst>
              <p:tags r:id="rId20"/>
            </p:custDataLst>
          </p:nvPr>
        </p:nvSpPr>
        <p:spPr bwMode="auto">
          <a:xfrm>
            <a:off x="2586038" y="2368550"/>
            <a:ext cx="2174875"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Seal Premium</a:t>
            </a:r>
          </a:p>
          <a:p>
            <a:pPr algn="ctr"/>
            <a:r>
              <a:rPr lang="en-US" altLang="en-US" sz="900" kern="0">
                <a:effectLst/>
                <a:latin typeface="Daytona" panose="020B0604030500040204" pitchFamily="34" charset="0"/>
                <a:sym typeface="Daytona" panose="020B0604030500040204" pitchFamily="34" charset="0"/>
              </a:rPr>
              <a:t>EV / RWD / Battery Capacity 82.5kWh</a:t>
            </a:r>
          </a:p>
          <a:p>
            <a:pPr algn="ctr"/>
            <a:r>
              <a:rPr lang="en-US" altLang="en-US" sz="900" kern="0">
                <a:effectLst/>
                <a:latin typeface="Daytona" panose="020B0604030500040204" pitchFamily="34" charset="0"/>
                <a:sym typeface="Daytona" panose="020B0604030500040204" pitchFamily="34" charset="0"/>
              </a:rPr>
              <a:t>Price – AED 164,900 / SoS June 2024 </a:t>
            </a:r>
            <a:r>
              <a:rPr lang="en-US" sz="900" b="1" kern="0" noProof="0">
                <a:latin typeface="Daytona" panose="020B0604030500040204" pitchFamily="34" charset="0"/>
                <a:sym typeface="Daytona" panose="020B0604030500040204" pitchFamily="34" charset="0"/>
              </a:rPr>
              <a:t> </a:t>
            </a:r>
          </a:p>
        </p:txBody>
      </p:sp>
      <p:pic>
        <p:nvPicPr>
          <p:cNvPr id="42613" name="Picture 42612">
            <a:extLst>
              <a:ext uri="{FF2B5EF4-FFF2-40B4-BE49-F238E27FC236}">
                <a16:creationId xmlns:a16="http://schemas.microsoft.com/office/drawing/2014/main" id="{5FDFC3E6-3A98-7254-1FD6-B121A60F535A}"/>
              </a:ext>
            </a:extLst>
          </p:cNvPr>
          <p:cNvPicPr>
            <a:picLocks noChangeAspect="1"/>
          </p:cNvPicPr>
          <p:nvPr/>
        </p:nvPicPr>
        <p:blipFill rotWithShape="1">
          <a:blip r:embed="rId28" cstate="screen">
            <a:extLst>
              <a:ext uri="{28A0092B-C50C-407E-A947-70E740481C1C}">
                <a14:useLocalDpi xmlns:a14="http://schemas.microsoft.com/office/drawing/2010/main"/>
              </a:ext>
            </a:extLst>
          </a:blip>
          <a:srcRect b="5435"/>
          <a:stretch/>
        </p:blipFill>
        <p:spPr>
          <a:xfrm>
            <a:off x="7374568" y="695325"/>
            <a:ext cx="2570089" cy="1093788"/>
          </a:xfrm>
          <a:prstGeom prst="rect">
            <a:avLst/>
          </a:prstGeom>
        </p:spPr>
      </p:pic>
      <p:pic>
        <p:nvPicPr>
          <p:cNvPr id="7174" name="Picture 6" descr="3.5L IS350 2024">
            <a:extLst>
              <a:ext uri="{FF2B5EF4-FFF2-40B4-BE49-F238E27FC236}">
                <a16:creationId xmlns:a16="http://schemas.microsoft.com/office/drawing/2014/main" id="{618AEC12-903D-AA7F-1A0A-3E72024CFE2B}"/>
              </a:ext>
            </a:extLst>
          </p:cNvPr>
          <p:cNvPicPr>
            <a:picLocks noChangeAspect="1" noChangeArrowheads="1"/>
          </p:cNvPicPr>
          <p:nvPr/>
        </p:nvPicPr>
        <p:blipFill rotWithShape="1">
          <a:blip r:embed="rId29">
            <a:extLst>
              <a:ext uri="{28A0092B-C50C-407E-A947-70E740481C1C}">
                <a14:useLocalDpi xmlns:a14="http://schemas.microsoft.com/office/drawing/2010/main" val="0"/>
              </a:ext>
            </a:extLst>
          </a:blip>
          <a:srcRect l="8511" t="8476" r="7447" b="10460"/>
          <a:stretch/>
        </p:blipFill>
        <p:spPr bwMode="auto">
          <a:xfrm>
            <a:off x="7493141" y="2749550"/>
            <a:ext cx="2332943" cy="109855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Infiniti Q50 Price in UAE, Images, Specs &amp; Features">
            <a:extLst>
              <a:ext uri="{FF2B5EF4-FFF2-40B4-BE49-F238E27FC236}">
                <a16:creationId xmlns:a16="http://schemas.microsoft.com/office/drawing/2014/main" id="{3357B8E7-902E-4121-779C-87F2DFADFB03}"/>
              </a:ext>
            </a:extLst>
          </p:cNvPr>
          <p:cNvPicPr>
            <a:picLocks noChangeAspect="1" noChangeArrowheads="1"/>
          </p:cNvPicPr>
          <p:nvPr/>
        </p:nvPicPr>
        <p:blipFill rotWithShape="1">
          <a:blip r:embed="rId30">
            <a:extLst>
              <a:ext uri="{28A0092B-C50C-407E-A947-70E740481C1C}">
                <a14:useLocalDpi xmlns:a14="http://schemas.microsoft.com/office/drawing/2010/main" val="0"/>
              </a:ext>
            </a:extLst>
          </a:blip>
          <a:srcRect t="14862" b="17065"/>
          <a:stretch/>
        </p:blipFill>
        <p:spPr bwMode="auto">
          <a:xfrm>
            <a:off x="7446946" y="4764088"/>
            <a:ext cx="2425332" cy="12382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4729F8E-FA88-2855-3174-D8EE98457809}"/>
              </a:ext>
            </a:extLst>
          </p:cNvPr>
          <p:cNvSpPr/>
          <p:nvPr/>
        </p:nvSpPr>
        <p:spPr>
          <a:xfrm>
            <a:off x="1717584" y="6002499"/>
            <a:ext cx="641350" cy="315751"/>
          </a:xfrm>
          <a:prstGeom prst="rect">
            <a:avLst/>
          </a:prstGeom>
          <a:noFill/>
          <a:ln w="95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400">
              <a:solidFill>
                <a:schemeClr val="tx1"/>
              </a:solidFill>
              <a:latin typeface="Daytona" panose="020B0604030500040204" pitchFamily="34" charset="0"/>
            </a:endParaRPr>
          </a:p>
          <a:p>
            <a:pPr algn="ctr"/>
            <a:r>
              <a:rPr lang="en-US" sz="400">
                <a:solidFill>
                  <a:schemeClr val="tx1"/>
                </a:solidFill>
                <a:latin typeface="Daytona" panose="020B0604030500040204" pitchFamily="34" charset="0"/>
              </a:rPr>
              <a:t>Primary Surrogate</a:t>
            </a:r>
          </a:p>
        </p:txBody>
      </p:sp>
      <p:sp>
        <p:nvSpPr>
          <p:cNvPr id="7" name="Rectangle: Rounded Corners 6">
            <a:extLst>
              <a:ext uri="{FF2B5EF4-FFF2-40B4-BE49-F238E27FC236}">
                <a16:creationId xmlns:a16="http://schemas.microsoft.com/office/drawing/2014/main" id="{D5A521E6-6AED-58CA-D055-45C399209C2C}"/>
              </a:ext>
            </a:extLst>
          </p:cNvPr>
          <p:cNvSpPr/>
          <p:nvPr/>
        </p:nvSpPr>
        <p:spPr>
          <a:xfrm>
            <a:off x="1817596" y="6140255"/>
            <a:ext cx="404813" cy="95250"/>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EV</a:t>
            </a:r>
          </a:p>
        </p:txBody>
      </p:sp>
      <p:cxnSp>
        <p:nvCxnSpPr>
          <p:cNvPr id="20" name="Straight Connector 19">
            <a:extLst>
              <a:ext uri="{FF2B5EF4-FFF2-40B4-BE49-F238E27FC236}">
                <a16:creationId xmlns:a16="http://schemas.microsoft.com/office/drawing/2014/main" id="{E7DC57F6-8EC0-B4EE-A088-B0028A34C3BD}"/>
              </a:ext>
            </a:extLst>
          </p:cNvPr>
          <p:cNvCxnSpPr/>
          <p:nvPr/>
        </p:nvCxnSpPr>
        <p:spPr>
          <a:xfrm>
            <a:off x="7143750" y="679450"/>
            <a:ext cx="0" cy="58864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825B3C3-1E6E-3F4A-9907-6D409E5D8CD1}"/>
              </a:ext>
            </a:extLst>
          </p:cNvPr>
          <p:cNvCxnSpPr>
            <a:cxnSpLocks/>
          </p:cNvCxnSpPr>
          <p:nvPr/>
        </p:nvCxnSpPr>
        <p:spPr>
          <a:xfrm>
            <a:off x="190500" y="3364042"/>
            <a:ext cx="69596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53DE630-E408-C497-CA04-049A983E9C92}"/>
              </a:ext>
            </a:extLst>
          </p:cNvPr>
          <p:cNvSpPr>
            <a:spLocks noGrp="1" noChangeArrowheads="1"/>
          </p:cNvSpPr>
          <p:nvPr>
            <p:custDataLst>
              <p:tags r:id="rId21"/>
            </p:custDataLst>
          </p:nvPr>
        </p:nvSpPr>
        <p:spPr bwMode="auto">
          <a:xfrm>
            <a:off x="1731963" y="4013200"/>
            <a:ext cx="627063" cy="114300"/>
          </a:xfrm>
          <a:prstGeom prst="rect">
            <a:avLst/>
          </a:prstGeom>
          <a:solidFill>
            <a:schemeClr val="bg1"/>
          </a:solidFill>
          <a:ln w="9525">
            <a:noFill/>
            <a:miter lim="800000"/>
            <a:headEnd/>
            <a:tailEnd/>
          </a:ln>
          <a:effectLst/>
        </p:spPr>
        <p:txBody>
          <a:bodyPr vert="horz" wrap="none" lIns="0" tIns="11113" rIns="0" bIns="11113"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Performance</a:t>
            </a:r>
          </a:p>
        </p:txBody>
      </p:sp>
      <p:sp>
        <p:nvSpPr>
          <p:cNvPr id="26" name="Rectangle: Rounded Corners 25">
            <a:extLst>
              <a:ext uri="{FF2B5EF4-FFF2-40B4-BE49-F238E27FC236}">
                <a16:creationId xmlns:a16="http://schemas.microsoft.com/office/drawing/2014/main" id="{BA1B6B08-C61E-01AF-8103-52F37614AE79}"/>
              </a:ext>
            </a:extLst>
          </p:cNvPr>
          <p:cNvSpPr/>
          <p:nvPr/>
        </p:nvSpPr>
        <p:spPr>
          <a:xfrm>
            <a:off x="1767168" y="3886518"/>
            <a:ext cx="579344" cy="133350"/>
          </a:xfrm>
          <a:prstGeom prst="roundRect">
            <a:avLst/>
          </a:prstGeom>
          <a:solidFill>
            <a:schemeClr val="accent6">
              <a:lumMod val="50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latin typeface="Daytona" panose="020B0604030500040204" pitchFamily="34" charset="0"/>
              </a:rPr>
              <a:t>New Trim</a:t>
            </a:r>
          </a:p>
        </p:txBody>
      </p:sp>
      <p:sp>
        <p:nvSpPr>
          <p:cNvPr id="31" name="Rectangle 30">
            <a:extLst>
              <a:ext uri="{FF2B5EF4-FFF2-40B4-BE49-F238E27FC236}">
                <a16:creationId xmlns:a16="http://schemas.microsoft.com/office/drawing/2014/main" id="{98E8C59F-0D45-049B-3DB0-7DA984B0A551}"/>
              </a:ext>
            </a:extLst>
          </p:cNvPr>
          <p:cNvSpPr/>
          <p:nvPr/>
        </p:nvSpPr>
        <p:spPr>
          <a:xfrm>
            <a:off x="1699260" y="3863340"/>
            <a:ext cx="682534" cy="388620"/>
          </a:xfrm>
          <a:prstGeom prst="rect">
            <a:avLst/>
          </a:prstGeom>
          <a:noFill/>
          <a:ln w="95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400">
              <a:solidFill>
                <a:schemeClr val="tx1"/>
              </a:solidFill>
              <a:latin typeface="Daytona" panose="020B0604030500040204" pitchFamily="34" charset="0"/>
            </a:endParaRPr>
          </a:p>
        </p:txBody>
      </p:sp>
    </p:spTree>
    <p:extLst>
      <p:ext uri="{BB962C8B-B14F-4D97-AF65-F5344CB8AC3E}">
        <p14:creationId xmlns:p14="http://schemas.microsoft.com/office/powerpoint/2010/main" val="3403617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0B3BCB4-9997-27C0-46F3-5376FFDF3AD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8" imgW="405" imgH="405" progId="TCLayout.ActiveDocument.1">
                  <p:embed/>
                </p:oleObj>
              </mc:Choice>
              <mc:Fallback>
                <p:oleObj name="think-cell Slide" r:id="rId38" imgW="405" imgH="405" progId="TCLayout.ActiveDocument.1">
                  <p:embed/>
                  <p:pic>
                    <p:nvPicPr>
                      <p:cNvPr id="9" name="think-cell data - do not delete" hidden="1">
                        <a:extLst>
                          <a:ext uri="{FF2B5EF4-FFF2-40B4-BE49-F238E27FC236}">
                            <a16:creationId xmlns:a16="http://schemas.microsoft.com/office/drawing/2014/main" id="{E0B3BCB4-9997-27C0-46F3-5376FFDF3ADB}"/>
                          </a:ext>
                        </a:extLst>
                      </p:cNvPr>
                      <p:cNvPicPr/>
                      <p:nvPr/>
                    </p:nvPicPr>
                    <p:blipFill>
                      <a:blip r:embed="rId39"/>
                      <a:stretch>
                        <a:fillRect/>
                      </a:stretch>
                    </p:blipFill>
                    <p:spPr>
                      <a:xfrm>
                        <a:off x="1588" y="1588"/>
                        <a:ext cx="1588" cy="1588"/>
                      </a:xfrm>
                      <a:prstGeom prst="rect">
                        <a:avLst/>
                      </a:prstGeom>
                    </p:spPr>
                  </p:pic>
                </p:oleObj>
              </mc:Fallback>
            </mc:AlternateContent>
          </a:graphicData>
        </a:graphic>
      </p:graphicFrame>
      <p:sp>
        <p:nvSpPr>
          <p:cNvPr id="4" name="Title 1">
            <a:extLst>
              <a:ext uri="{FF2B5EF4-FFF2-40B4-BE49-F238E27FC236}">
                <a16:creationId xmlns:a16="http://schemas.microsoft.com/office/drawing/2014/main" id="{56DDBA86-A0AB-14CA-96E8-3081D15CBC51}"/>
              </a:ext>
            </a:extLst>
          </p:cNvPr>
          <p:cNvSpPr txBox="1">
            <a:spLocks/>
          </p:cNvSpPr>
          <p:nvPr/>
        </p:nvSpPr>
        <p:spPr bwMode="gray">
          <a:xfrm>
            <a:off x="156265" y="197017"/>
            <a:ext cx="11879470" cy="496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895350" rtl="0" eaLnBrk="1" fontAlgn="base" hangingPunct="1">
              <a:spcBef>
                <a:spcPct val="0"/>
              </a:spcBef>
              <a:spcAft>
                <a:spcPct val="0"/>
              </a:spcAft>
              <a:tabLst>
                <a:tab pos="269875" algn="l"/>
              </a:tabLst>
              <a:defRPr lang="x-none" sz="2000" b="0" baseline="0">
                <a:solidFill>
                  <a:schemeClr val="tx2"/>
                </a:solidFill>
                <a:latin typeface="+mj-lt"/>
                <a:ea typeface="+mj-ea"/>
                <a:cs typeface="+mj-cs"/>
              </a:defRPr>
            </a:lvl1pPr>
            <a:lvl2pPr algn="l" defTabSz="895350" rtl="0" eaLnBrk="1" fontAlgn="base" hangingPunct="1">
              <a:spcBef>
                <a:spcPct val="0"/>
              </a:spcBef>
              <a:spcAft>
                <a:spcPct val="0"/>
              </a:spcAft>
              <a:defRPr lang="x-none" sz="1900" b="1">
                <a:solidFill>
                  <a:schemeClr val="tx2"/>
                </a:solidFill>
                <a:latin typeface="Arial" charset="0"/>
              </a:defRPr>
            </a:lvl2pPr>
            <a:lvl3pPr algn="l" defTabSz="895350" rtl="0" eaLnBrk="1" fontAlgn="base" hangingPunct="1">
              <a:spcBef>
                <a:spcPct val="0"/>
              </a:spcBef>
              <a:spcAft>
                <a:spcPct val="0"/>
              </a:spcAft>
              <a:defRPr lang="x-none" sz="1900" b="1">
                <a:solidFill>
                  <a:schemeClr val="tx2"/>
                </a:solidFill>
                <a:latin typeface="Arial" charset="0"/>
              </a:defRPr>
            </a:lvl3pPr>
            <a:lvl4pPr algn="l" defTabSz="895350" rtl="0" eaLnBrk="1" fontAlgn="base" hangingPunct="1">
              <a:spcBef>
                <a:spcPct val="0"/>
              </a:spcBef>
              <a:spcAft>
                <a:spcPct val="0"/>
              </a:spcAft>
              <a:defRPr lang="x-none" sz="1900" b="1">
                <a:solidFill>
                  <a:schemeClr val="tx2"/>
                </a:solidFill>
                <a:latin typeface="Arial" charset="0"/>
              </a:defRPr>
            </a:lvl4pPr>
            <a:lvl5pPr algn="l" defTabSz="895350" rtl="0" eaLnBrk="1" fontAlgn="base" hangingPunct="1">
              <a:spcBef>
                <a:spcPct val="0"/>
              </a:spcBef>
              <a:spcAft>
                <a:spcPct val="0"/>
              </a:spcAft>
              <a:defRPr lang="x-none" sz="1900" b="1">
                <a:solidFill>
                  <a:schemeClr val="tx2"/>
                </a:solidFill>
                <a:latin typeface="Arial" charset="0"/>
              </a:defRPr>
            </a:lvl5pPr>
            <a:lvl6pPr marL="457200" algn="l" defTabSz="895350" rtl="0" eaLnBrk="1" fontAlgn="base" hangingPunct="1">
              <a:spcBef>
                <a:spcPct val="0"/>
              </a:spcBef>
              <a:spcAft>
                <a:spcPct val="0"/>
              </a:spcAft>
              <a:defRPr lang="x-none" sz="1900" b="1">
                <a:solidFill>
                  <a:schemeClr val="tx2"/>
                </a:solidFill>
                <a:latin typeface="Arial" charset="0"/>
              </a:defRPr>
            </a:lvl6pPr>
            <a:lvl7pPr marL="914400" algn="l" defTabSz="895350" rtl="0" eaLnBrk="1" fontAlgn="base" hangingPunct="1">
              <a:spcBef>
                <a:spcPct val="0"/>
              </a:spcBef>
              <a:spcAft>
                <a:spcPct val="0"/>
              </a:spcAft>
              <a:defRPr lang="x-none" sz="1900" b="1">
                <a:solidFill>
                  <a:schemeClr val="tx2"/>
                </a:solidFill>
                <a:latin typeface="Arial" charset="0"/>
              </a:defRPr>
            </a:lvl7pPr>
            <a:lvl8pPr marL="1371600" algn="l" defTabSz="895350" rtl="0" eaLnBrk="1" fontAlgn="base" hangingPunct="1">
              <a:spcBef>
                <a:spcPct val="0"/>
              </a:spcBef>
              <a:spcAft>
                <a:spcPct val="0"/>
              </a:spcAft>
              <a:defRPr lang="x-none" sz="1900" b="1">
                <a:solidFill>
                  <a:schemeClr val="tx2"/>
                </a:solidFill>
                <a:latin typeface="Arial" charset="0"/>
              </a:defRPr>
            </a:lvl8pPr>
            <a:lvl9pPr marL="1828800" algn="l" defTabSz="895350" rtl="0" eaLnBrk="1" fontAlgn="base" hangingPunct="1">
              <a:spcBef>
                <a:spcPct val="0"/>
              </a:spcBef>
              <a:spcAft>
                <a:spcPct val="0"/>
              </a:spcAft>
              <a:defRPr lang="x-none" sz="1900" b="1">
                <a:solidFill>
                  <a:schemeClr val="tx2"/>
                </a:solidFill>
                <a:latin typeface="Arial" charset="0"/>
              </a:defRPr>
            </a:lvl9pPr>
          </a:lstStyle>
          <a:p>
            <a:pPr>
              <a:defRPr/>
            </a:pPr>
            <a:r>
              <a:rPr lang="en-US" sz="1800" b="1">
                <a:solidFill>
                  <a:srgbClr val="1D1D52"/>
                </a:solidFill>
                <a:latin typeface="Daytona" panose="020B0604030500040204" pitchFamily="34" charset="0"/>
              </a:rPr>
              <a:t>Han main competitors in the E-Sedan Segment. </a:t>
            </a:r>
            <a:endParaRPr kumimoji="0" lang="en-US" sz="1200" b="0" i="0" u="none" strike="noStrike" kern="1200" cap="none" spc="0" normalizeH="0" baseline="0" noProof="0">
              <a:ln>
                <a:noFill/>
              </a:ln>
              <a:solidFill>
                <a:srgbClr val="1D1D52"/>
              </a:solidFill>
              <a:effectLst/>
              <a:uLnTx/>
              <a:uFillTx/>
              <a:latin typeface="Daytona" panose="020B0604030500040204" pitchFamily="34" charset="0"/>
              <a:cs typeface="Arial"/>
            </a:endParaRPr>
          </a:p>
          <a:p>
            <a:pPr marL="0" marR="0" lvl="0" indent="0" algn="l" defTabSz="895350" rtl="0" eaLnBrk="1" fontAlgn="base" latinLnBrk="0" hangingPunct="1">
              <a:lnSpc>
                <a:spcPct val="100000"/>
              </a:lnSpc>
              <a:spcBef>
                <a:spcPct val="0"/>
              </a:spcBef>
              <a:spcAft>
                <a:spcPct val="0"/>
              </a:spcAft>
              <a:buClrTx/>
              <a:buSzTx/>
              <a:buFontTx/>
              <a:buNone/>
              <a:tabLst>
                <a:tab pos="269875" algn="l"/>
              </a:tabLst>
              <a:defRPr/>
            </a:pPr>
            <a:endParaRPr kumimoji="0" lang="en-US" sz="1428" b="0" i="0" u="none" strike="noStrike" kern="1200" cap="none" spc="0" normalizeH="0" baseline="0" noProof="0">
              <a:ln>
                <a:noFill/>
              </a:ln>
              <a:solidFill>
                <a:srgbClr val="1D1D52"/>
              </a:solidFill>
              <a:effectLst/>
              <a:uLnTx/>
              <a:uFillTx/>
              <a:latin typeface="Daytona" panose="020B0604030500040204" pitchFamily="34" charset="0"/>
            </a:endParaRPr>
          </a:p>
        </p:txBody>
      </p:sp>
      <p:sp>
        <p:nvSpPr>
          <p:cNvPr id="6" name="Rectangle: Rounded Corners 5">
            <a:extLst>
              <a:ext uri="{FF2B5EF4-FFF2-40B4-BE49-F238E27FC236}">
                <a16:creationId xmlns:a16="http://schemas.microsoft.com/office/drawing/2014/main" id="{7D51123F-4A94-95BE-8B07-41E48F46B5FC}"/>
              </a:ext>
            </a:extLst>
          </p:cNvPr>
          <p:cNvSpPr>
            <a:spLocks noGrp="1" noChangeArrowheads="1"/>
          </p:cNvSpPr>
          <p:nvPr>
            <p:custDataLst>
              <p:tags r:id="rId2"/>
            </p:custDataLst>
          </p:nvPr>
        </p:nvSpPr>
        <p:spPr bwMode="auto">
          <a:xfrm>
            <a:off x="10107613" y="314325"/>
            <a:ext cx="1704975" cy="655638"/>
          </a:xfrm>
          <a:prstGeom prst="roundRect">
            <a:avLst>
              <a:gd name="adj" fmla="val 27361"/>
            </a:avLst>
          </a:prstGeom>
          <a:solidFill>
            <a:schemeClr val="bg1"/>
          </a:solidFill>
          <a:ln w="9525" cmpd="sng" algn="ctr">
            <a:solidFill>
              <a:schemeClr val="tx1"/>
            </a:solidFill>
            <a:miter lim="800000"/>
            <a:headEnd/>
            <a:tailEnd/>
          </a:ln>
          <a:effectLst/>
        </p:spPr>
        <p:txBody>
          <a:bodyPr vert="horz" wrap="none" lIns="0" tIns="1588" rIns="0" bIns="3175"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ES HV</a:t>
            </a:r>
          </a:p>
          <a:p>
            <a:pPr lvl="0" algn="ctr"/>
            <a:r>
              <a:rPr lang="en-US" altLang="en-US" sz="900" kern="0">
                <a:latin typeface="Daytona" panose="020B0604030500040204" pitchFamily="34" charset="0"/>
                <a:sym typeface="Daytona" panose="020B0604030500040204" pitchFamily="34" charset="0"/>
              </a:rPr>
              <a:t>HEV / 2.5L</a:t>
            </a:r>
            <a:r>
              <a:rPr lang="en-US" altLang="en-US" sz="900" kern="0">
                <a:solidFill>
                  <a:srgbClr val="FF0000"/>
                </a:solidFill>
                <a:latin typeface="Daytona" panose="020B0604030500040204" pitchFamily="34" charset="0"/>
                <a:sym typeface="Daytona" panose="020B0604030500040204" pitchFamily="34" charset="0"/>
              </a:rPr>
              <a:t> </a:t>
            </a:r>
          </a:p>
          <a:p>
            <a:pPr lvl="0" algn="ctr"/>
            <a:r>
              <a:rPr lang="en-US" altLang="en-US" sz="900" kern="0">
                <a:effectLst/>
                <a:latin typeface="Daytona" panose="020B0604030500040204" pitchFamily="34" charset="0"/>
                <a:sym typeface="Daytona" panose="020B0604030500040204" pitchFamily="34" charset="0"/>
              </a:rPr>
              <a:t>Starting Price – AED 225,000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33%</a:t>
            </a:r>
          </a:p>
        </p:txBody>
      </p:sp>
      <p:sp>
        <p:nvSpPr>
          <p:cNvPr id="61" name="Rectangle: Rounded Corners 60">
            <a:extLst>
              <a:ext uri="{FF2B5EF4-FFF2-40B4-BE49-F238E27FC236}">
                <a16:creationId xmlns:a16="http://schemas.microsoft.com/office/drawing/2014/main" id="{385C9555-1D15-B4BA-4A15-C97EEA62D54C}"/>
              </a:ext>
            </a:extLst>
          </p:cNvPr>
          <p:cNvSpPr>
            <a:spLocks noGrp="1" noChangeArrowheads="1"/>
          </p:cNvSpPr>
          <p:nvPr>
            <p:custDataLst>
              <p:tags r:id="rId3"/>
            </p:custDataLst>
          </p:nvPr>
        </p:nvSpPr>
        <p:spPr bwMode="auto">
          <a:xfrm>
            <a:off x="10107613" y="2009775"/>
            <a:ext cx="1704975" cy="636588"/>
          </a:xfrm>
          <a:prstGeom prst="roundRect">
            <a:avLst>
              <a:gd name="adj" fmla="val 28180"/>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E - Class</a:t>
            </a:r>
          </a:p>
          <a:p>
            <a:pPr lvl="0" algn="ctr"/>
            <a:r>
              <a:rPr lang="en-US" altLang="en-US" sz="900" kern="0">
                <a:latin typeface="Daytona" panose="020B0604030500040204" pitchFamily="34" charset="0"/>
                <a:sym typeface="Daytona" panose="020B0604030500040204" pitchFamily="34" charset="0"/>
              </a:rPr>
              <a:t>ICE / RWD</a:t>
            </a:r>
            <a:endParaRPr lang="en-US" altLang="en-US" sz="900" kern="0">
              <a:effectLst/>
              <a:latin typeface="Daytona" panose="020B0604030500040204" pitchFamily="34" charset="0"/>
              <a:sym typeface="Daytona" panose="020B0604030500040204" pitchFamily="34" charset="0"/>
            </a:endParaRPr>
          </a:p>
          <a:p>
            <a:pPr lvl="0" algn="ctr"/>
            <a:r>
              <a:rPr lang="en-US" altLang="en-US" sz="900" kern="0">
                <a:effectLst/>
                <a:latin typeface="Daytona" panose="020B0604030500040204" pitchFamily="34" charset="0"/>
                <a:sym typeface="Daytona" panose="020B0604030500040204" pitchFamily="34" charset="0"/>
              </a:rPr>
              <a:t>Starting Price – AED 388,900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13%</a:t>
            </a:r>
          </a:p>
        </p:txBody>
      </p:sp>
      <p:sp>
        <p:nvSpPr>
          <p:cNvPr id="63" name="Rectangle: Rounded Corners 62">
            <a:extLst>
              <a:ext uri="{FF2B5EF4-FFF2-40B4-BE49-F238E27FC236}">
                <a16:creationId xmlns:a16="http://schemas.microsoft.com/office/drawing/2014/main" id="{1AD4BBC1-D93A-5DDE-B122-0EDE49E7B9E1}"/>
              </a:ext>
            </a:extLst>
          </p:cNvPr>
          <p:cNvSpPr>
            <a:spLocks noGrp="1" noChangeArrowheads="1"/>
          </p:cNvSpPr>
          <p:nvPr>
            <p:custDataLst>
              <p:tags r:id="rId4"/>
            </p:custDataLst>
          </p:nvPr>
        </p:nvSpPr>
        <p:spPr bwMode="auto">
          <a:xfrm>
            <a:off x="10107613" y="3217863"/>
            <a:ext cx="1704975" cy="688975"/>
          </a:xfrm>
          <a:prstGeom prst="roundRect">
            <a:avLst>
              <a:gd name="adj" fmla="val 26037"/>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EQE</a:t>
            </a:r>
          </a:p>
          <a:p>
            <a:pPr lvl="0" algn="ctr"/>
            <a:r>
              <a:rPr lang="en-US" altLang="en-US" sz="900" kern="0">
                <a:latin typeface="Daytona" panose="020B0604030500040204" pitchFamily="34" charset="0"/>
                <a:sym typeface="Daytona" panose="020B0604030500040204" pitchFamily="34" charset="0"/>
              </a:rPr>
              <a:t>EV / RWD  </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399,900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8%</a:t>
            </a:r>
          </a:p>
          <a:p>
            <a:pPr lvl="0" algn="ctr"/>
            <a:endParaRPr lang="en-US" sz="900" kern="0" noProof="0">
              <a:latin typeface="Daytona" panose="020B0604030500040204" pitchFamily="34" charset="0"/>
              <a:sym typeface="Daytona" panose="020B0604030500040204" pitchFamily="34" charset="0"/>
            </a:endParaRPr>
          </a:p>
        </p:txBody>
      </p:sp>
      <p:sp>
        <p:nvSpPr>
          <p:cNvPr id="1050" name="TextBox 1049">
            <a:extLst>
              <a:ext uri="{FF2B5EF4-FFF2-40B4-BE49-F238E27FC236}">
                <a16:creationId xmlns:a16="http://schemas.microsoft.com/office/drawing/2014/main" id="{C14FA496-BC37-A17F-ACE1-FF2780134AAA}"/>
              </a:ext>
            </a:extLst>
          </p:cNvPr>
          <p:cNvSpPr txBox="1"/>
          <p:nvPr/>
        </p:nvSpPr>
        <p:spPr>
          <a:xfrm>
            <a:off x="106707" y="6357065"/>
            <a:ext cx="2503971" cy="215444"/>
          </a:xfrm>
          <a:prstGeom prst="rect">
            <a:avLst/>
          </a:prstGeom>
          <a:noFill/>
        </p:spPr>
        <p:txBody>
          <a:bodyPr wrap="square" rtlCol="0">
            <a:spAutoFit/>
          </a:bodyPr>
          <a:lstStyle/>
          <a:p>
            <a:r>
              <a:rPr lang="en-US" sz="800">
                <a:latin typeface="Daytona" panose="020B0604030500040204" pitchFamily="34" charset="0"/>
              </a:rPr>
              <a:t>Source: MEAC Report 2024, Prices incl 5% VAT</a:t>
            </a:r>
          </a:p>
        </p:txBody>
      </p:sp>
      <p:sp>
        <p:nvSpPr>
          <p:cNvPr id="1056" name="Rectangle: Rounded Corners 1055">
            <a:extLst>
              <a:ext uri="{FF2B5EF4-FFF2-40B4-BE49-F238E27FC236}">
                <a16:creationId xmlns:a16="http://schemas.microsoft.com/office/drawing/2014/main" id="{1DF2F732-33E2-9A9A-C88F-7A8BE1BDE138}"/>
              </a:ext>
            </a:extLst>
          </p:cNvPr>
          <p:cNvSpPr>
            <a:spLocks noGrp="1" noChangeArrowheads="1"/>
          </p:cNvSpPr>
          <p:nvPr>
            <p:custDataLst>
              <p:tags r:id="rId5"/>
            </p:custDataLst>
          </p:nvPr>
        </p:nvSpPr>
        <p:spPr bwMode="auto">
          <a:xfrm>
            <a:off x="706438" y="2279650"/>
            <a:ext cx="2185988" cy="669925"/>
          </a:xfrm>
          <a:prstGeom prst="roundRect">
            <a:avLst>
              <a:gd name="adj" fmla="val 26777"/>
            </a:avLst>
          </a:prstGeom>
          <a:solidFill>
            <a:schemeClr val="bg1"/>
          </a:solidFill>
          <a:ln w="12700" cmpd="sng" algn="ctr">
            <a:solidFill>
              <a:schemeClr val="tx1"/>
            </a:solidFill>
            <a:prstDash val="lgDash"/>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Han Premium</a:t>
            </a:r>
          </a:p>
          <a:p>
            <a:pPr algn="ctr"/>
            <a:r>
              <a:rPr lang="en-US" altLang="en-US" sz="900" kern="0">
                <a:effectLst/>
                <a:latin typeface="Daytona" panose="020B0604030500040204" pitchFamily="34" charset="0"/>
                <a:sym typeface="Daytona" panose="020B0604030500040204" pitchFamily="34" charset="0"/>
              </a:rPr>
              <a:t>EV / FWD / Battery Capacity 85.4</a:t>
            </a:r>
            <a:r>
              <a:rPr lang="en-US" altLang="en-US" sz="900" kern="0">
                <a:latin typeface="Daytona" panose="020B0604030500040204" pitchFamily="34" charset="0"/>
                <a:sym typeface="Daytona" panose="020B0604030500040204" pitchFamily="34" charset="0"/>
              </a:rPr>
              <a:t> </a:t>
            </a:r>
            <a:r>
              <a:rPr lang="en-US" altLang="en-US" sz="900" kern="0">
                <a:effectLst/>
                <a:latin typeface="Daytona" panose="020B0604030500040204" pitchFamily="34" charset="0"/>
                <a:sym typeface="Daytona" panose="020B0604030500040204" pitchFamily="34" charset="0"/>
              </a:rPr>
              <a:t>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199</a:t>
            </a:r>
            <a:r>
              <a:rPr lang="en-US" altLang="en-US" sz="900" kern="0">
                <a:effectLst/>
                <a:latin typeface="Daytona" panose="020B0604030500040204" pitchFamily="34" charset="0"/>
                <a:sym typeface="Daytona" panose="020B0604030500040204" pitchFamily="34" charset="0"/>
              </a:rPr>
              <a:t>,900</a:t>
            </a:r>
            <a:r>
              <a:rPr lang="en-US" altLang="en-US" sz="900" kern="0">
                <a:latin typeface="Daytona" panose="020B0604030500040204" pitchFamily="34" charset="0"/>
                <a:sym typeface="Daytona" panose="020B0604030500040204" pitchFamily="34" charset="0"/>
              </a:rPr>
              <a:t> / </a:t>
            </a:r>
            <a:r>
              <a:rPr lang="en-US" altLang="en-US" sz="900" b="1" kern="0">
                <a:latin typeface="Daytona" panose="020B0604030500040204" pitchFamily="34" charset="0"/>
                <a:sym typeface="Daytona" panose="020B0604030500040204" pitchFamily="34" charset="0"/>
              </a:rPr>
              <a:t>SoS Oct 2024</a:t>
            </a:r>
            <a:r>
              <a:rPr lang="en-US" altLang="en-US" sz="900" b="1" kern="0">
                <a:effectLst/>
                <a:latin typeface="Daytona" panose="020B0604030500040204" pitchFamily="34" charset="0"/>
                <a:sym typeface="Daytona" panose="020B0604030500040204" pitchFamily="34" charset="0"/>
              </a:rPr>
              <a:t> </a:t>
            </a:r>
            <a:r>
              <a:rPr lang="en-US" sz="900" b="1" kern="0" noProof="0">
                <a:latin typeface="Daytona" panose="020B0604030500040204" pitchFamily="34" charset="0"/>
                <a:sym typeface="Daytona" panose="020B0604030500040204" pitchFamily="34" charset="0"/>
              </a:rPr>
              <a:t> </a:t>
            </a:r>
          </a:p>
        </p:txBody>
      </p:sp>
      <p:graphicFrame>
        <p:nvGraphicFramePr>
          <p:cNvPr id="60" name="Chart 59">
            <a:extLst>
              <a:ext uri="{FF2B5EF4-FFF2-40B4-BE49-F238E27FC236}">
                <a16:creationId xmlns:a16="http://schemas.microsoft.com/office/drawing/2014/main" id="{69E1BE46-8251-884B-F1A7-F00FE15143FD}"/>
              </a:ext>
            </a:extLst>
          </p:cNvPr>
          <p:cNvGraphicFramePr/>
          <p:nvPr>
            <p:custDataLst>
              <p:tags r:id="rId6"/>
            </p:custDataLst>
          </p:nvPr>
        </p:nvGraphicFramePr>
        <p:xfrm>
          <a:off x="4789488" y="3697288"/>
          <a:ext cx="2078037" cy="2481262"/>
        </p:xfrm>
        <a:graphic>
          <a:graphicData uri="http://schemas.openxmlformats.org/drawingml/2006/chart">
            <c:chart xmlns:c="http://schemas.openxmlformats.org/drawingml/2006/chart" xmlns:r="http://schemas.openxmlformats.org/officeDocument/2006/relationships" r:id="rId40"/>
          </a:graphicData>
        </a:graphic>
      </p:graphicFrame>
      <p:sp>
        <p:nvSpPr>
          <p:cNvPr id="2055" name="Rectangle 2054">
            <a:extLst>
              <a:ext uri="{FF2B5EF4-FFF2-40B4-BE49-F238E27FC236}">
                <a16:creationId xmlns:a16="http://schemas.microsoft.com/office/drawing/2014/main" id="{83CDFDC6-7A0E-06AD-6802-60D8EED7E3C5}"/>
              </a:ext>
            </a:extLst>
          </p:cNvPr>
          <p:cNvSpPr>
            <a:spLocks noGrp="1" noChangeArrowheads="1"/>
          </p:cNvSpPr>
          <p:nvPr>
            <p:custDataLst>
              <p:tags r:id="rId7"/>
            </p:custDataLst>
          </p:nvPr>
        </p:nvSpPr>
        <p:spPr bwMode="auto">
          <a:xfrm>
            <a:off x="6821488" y="4676775"/>
            <a:ext cx="13970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CCB61289-26A5-4EFA-AD99-EAEC50C3500A}" type="datetime'''''''''''''''''''''''''E''''''''''''S'''''''">
              <a:rPr lang="en-US" altLang="en-US" sz="900" kern="0" smtClean="0">
                <a:effectLst/>
                <a:latin typeface="Daytona" panose="020B0604030500040204" pitchFamily="34" charset="0"/>
                <a:sym typeface="Daytona" panose="020B0604030500040204" pitchFamily="34" charset="0"/>
              </a:rPr>
              <a:pPr lvl="0"/>
              <a:t>ES</a:t>
            </a:fld>
            <a:endParaRPr lang="en-US" sz="900" kern="0" noProof="0">
              <a:latin typeface="Daytona" panose="020B0604030500040204" pitchFamily="34" charset="0"/>
              <a:sym typeface="Daytona" panose="020B0604030500040204" pitchFamily="34" charset="0"/>
            </a:endParaRPr>
          </a:p>
        </p:txBody>
      </p:sp>
      <p:sp>
        <p:nvSpPr>
          <p:cNvPr id="2062" name="Rectangle 2061">
            <a:extLst>
              <a:ext uri="{FF2B5EF4-FFF2-40B4-BE49-F238E27FC236}">
                <a16:creationId xmlns:a16="http://schemas.microsoft.com/office/drawing/2014/main" id="{A74D9BF9-3BDA-889E-B3A5-7EABF77D42B3}"/>
              </a:ext>
            </a:extLst>
          </p:cNvPr>
          <p:cNvSpPr>
            <a:spLocks noGrp="1" noChangeArrowheads="1"/>
          </p:cNvSpPr>
          <p:nvPr>
            <p:custDataLst>
              <p:tags r:id="rId8"/>
            </p:custDataLst>
          </p:nvPr>
        </p:nvSpPr>
        <p:spPr bwMode="auto">
          <a:xfrm>
            <a:off x="5634038" y="5921375"/>
            <a:ext cx="468313"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AF5B8A80-9796-4D50-BFDB-C9BD3F0C2404}" type="datetime'E ''''''''''''''-'''''''''' ''''Cl''''a''''''''''''''''s''''s'">
              <a:rPr lang="en-US" altLang="en-US" sz="900" kern="0" smtClean="0">
                <a:latin typeface="Daytona" panose="020B0604030500040204" pitchFamily="34" charset="0"/>
              </a:rPr>
              <a:pPr lvl="0"/>
              <a:t>E - Class</a:t>
            </a:fld>
            <a:endParaRPr lang="en-US" sz="900" kern="0" noProof="0">
              <a:latin typeface="Daytona" panose="020B0604030500040204" pitchFamily="34" charset="0"/>
              <a:sym typeface="Daytona" panose="020B0604030500040204" pitchFamily="34" charset="0"/>
            </a:endParaRPr>
          </a:p>
        </p:txBody>
      </p:sp>
      <p:sp>
        <p:nvSpPr>
          <p:cNvPr id="2065" name="Rectangle 2064">
            <a:extLst>
              <a:ext uri="{FF2B5EF4-FFF2-40B4-BE49-F238E27FC236}">
                <a16:creationId xmlns:a16="http://schemas.microsoft.com/office/drawing/2014/main" id="{40CAAE20-479A-9C9C-AF8E-55631B8A777C}"/>
              </a:ext>
            </a:extLst>
          </p:cNvPr>
          <p:cNvSpPr>
            <a:spLocks noGrp="1" noChangeArrowheads="1"/>
          </p:cNvSpPr>
          <p:nvPr>
            <p:custDataLst>
              <p:tags r:id="rId9"/>
            </p:custDataLst>
          </p:nvPr>
        </p:nvSpPr>
        <p:spPr bwMode="auto">
          <a:xfrm>
            <a:off x="4927600" y="5651500"/>
            <a:ext cx="220663"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200D3499-AAD6-4446-8CCE-054A3F7FFB75}" type="datetime'E''''Q''''''''''''''''''''''''''''''''''''''''E'''''''''''''''">
              <a:rPr lang="en-US" altLang="en-US" sz="900" kern="0" smtClean="0">
                <a:latin typeface="Daytona" panose="020B0604030500040204" pitchFamily="34" charset="0"/>
              </a:rPr>
              <a:pPr lvl="0" algn="r"/>
              <a:t>EQE</a:t>
            </a:fld>
            <a:endParaRPr lang="en-US" sz="900" kern="0" noProof="0">
              <a:latin typeface="Daytona" panose="020B0604030500040204" pitchFamily="34" charset="0"/>
              <a:sym typeface="Daytona" panose="020B0604030500040204" pitchFamily="34" charset="0"/>
            </a:endParaRPr>
          </a:p>
        </p:txBody>
      </p:sp>
      <p:sp>
        <p:nvSpPr>
          <p:cNvPr id="2068" name="Rectangle 2067">
            <a:extLst>
              <a:ext uri="{FF2B5EF4-FFF2-40B4-BE49-F238E27FC236}">
                <a16:creationId xmlns:a16="http://schemas.microsoft.com/office/drawing/2014/main" id="{AF7EC9A0-A360-A5B2-CAA7-F4F423DCAC99}"/>
              </a:ext>
            </a:extLst>
          </p:cNvPr>
          <p:cNvSpPr>
            <a:spLocks noGrp="1" noChangeArrowheads="1"/>
          </p:cNvSpPr>
          <p:nvPr>
            <p:custDataLst>
              <p:tags r:id="rId10"/>
            </p:custDataLst>
          </p:nvPr>
        </p:nvSpPr>
        <p:spPr bwMode="auto">
          <a:xfrm>
            <a:off x="4425950" y="5245100"/>
            <a:ext cx="447675"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24B3BF0D-7385-4B4C-897B-462BC9206D19}" type="datetime'5''-''''''''S''''''e''''''''r''''''''''''''i''e''''s'''''''">
              <a:rPr lang="en-US" altLang="en-US" sz="900" kern="0" smtClean="0">
                <a:latin typeface="Daytona" panose="020B0604030500040204" pitchFamily="34" charset="0"/>
              </a:rPr>
              <a:pPr lvl="0" algn="r"/>
              <a:t>5-Series</a:t>
            </a:fld>
            <a:endParaRPr lang="en-US" sz="900" kern="0" noProof="0">
              <a:latin typeface="Daytona" panose="020B0604030500040204" pitchFamily="34" charset="0"/>
              <a:sym typeface="Daytona" panose="020B0604030500040204" pitchFamily="34" charset="0"/>
            </a:endParaRPr>
          </a:p>
        </p:txBody>
      </p:sp>
      <p:sp>
        <p:nvSpPr>
          <p:cNvPr id="22" name="Rectangle 21">
            <a:extLst>
              <a:ext uri="{FF2B5EF4-FFF2-40B4-BE49-F238E27FC236}">
                <a16:creationId xmlns:a16="http://schemas.microsoft.com/office/drawing/2014/main" id="{7D4372B2-C852-2F84-3FF5-CA2E63C7B424}"/>
              </a:ext>
            </a:extLst>
          </p:cNvPr>
          <p:cNvSpPr>
            <a:spLocks noGrp="1" noChangeArrowheads="1"/>
          </p:cNvSpPr>
          <p:nvPr>
            <p:custDataLst>
              <p:tags r:id="rId11"/>
            </p:custDataLst>
          </p:nvPr>
        </p:nvSpPr>
        <p:spPr bwMode="auto">
          <a:xfrm>
            <a:off x="4737100" y="4629150"/>
            <a:ext cx="10160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831C8BFA-7C84-45A5-9F6D-83AA2B97791F}" type="datetime'''''''''''''''''''i''''''''''''''''''''5'''''''">
              <a:rPr lang="en-US" altLang="en-US" sz="900" kern="0" smtClean="0">
                <a:latin typeface="Daytona" panose="020B0604030500040204" pitchFamily="34" charset="0"/>
              </a:rPr>
              <a:pPr lvl="0" algn="r"/>
              <a:t>i5</a:t>
            </a:fld>
            <a:endParaRPr lang="en-US" sz="900" kern="0" noProof="0">
              <a:latin typeface="Daytona" panose="020B0604030500040204" pitchFamily="34" charset="0"/>
              <a:sym typeface="Daytona" panose="020B0604030500040204" pitchFamily="34" charset="0"/>
            </a:endParaRPr>
          </a:p>
        </p:txBody>
      </p:sp>
      <p:sp>
        <p:nvSpPr>
          <p:cNvPr id="29" name="Rectangle 28">
            <a:extLst>
              <a:ext uri="{FF2B5EF4-FFF2-40B4-BE49-F238E27FC236}">
                <a16:creationId xmlns:a16="http://schemas.microsoft.com/office/drawing/2014/main" id="{72D8C1AA-A332-8337-81F8-EDB3EA284722}"/>
              </a:ext>
            </a:extLst>
          </p:cNvPr>
          <p:cNvSpPr>
            <a:spLocks noGrp="1" noChangeArrowheads="1"/>
          </p:cNvSpPr>
          <p:nvPr>
            <p:custDataLst>
              <p:tags r:id="rId12"/>
            </p:custDataLst>
          </p:nvPr>
        </p:nvSpPr>
        <p:spPr bwMode="auto">
          <a:xfrm>
            <a:off x="4978400" y="3975100"/>
            <a:ext cx="31115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A3BB9427-AE74-4239-BE1D-E7CA466136B1}" type="datetime'''''''O''t''''''h''''e''''''''''r'''''''''''''''''''''''">
              <a:rPr lang="en-US" altLang="en-US" sz="900" kern="0" smtClean="0">
                <a:latin typeface="Daytona" panose="020B0604030500040204" pitchFamily="34" charset="0"/>
              </a:rPr>
              <a:pPr lvl="0" algn="r"/>
              <a:t>Other</a:t>
            </a:fld>
            <a:endParaRPr lang="en-US" sz="900" kern="0" noProof="0">
              <a:latin typeface="Daytona" panose="020B0604030500040204" pitchFamily="34" charset="0"/>
              <a:sym typeface="Daytona" panose="020B0604030500040204" pitchFamily="34" charset="0"/>
            </a:endParaRPr>
          </a:p>
        </p:txBody>
      </p:sp>
      <p:sp>
        <p:nvSpPr>
          <p:cNvPr id="42162" name="Rectangle 42161">
            <a:extLst>
              <a:ext uri="{FF2B5EF4-FFF2-40B4-BE49-F238E27FC236}">
                <a16:creationId xmlns:a16="http://schemas.microsoft.com/office/drawing/2014/main" id="{3D94A5A5-3405-52E8-57CA-1B68EB9F8CB3}"/>
              </a:ext>
            </a:extLst>
          </p:cNvPr>
          <p:cNvSpPr>
            <a:spLocks noGrp="1" noChangeArrowheads="1"/>
          </p:cNvSpPr>
          <p:nvPr>
            <p:custDataLst>
              <p:tags r:id="rId13"/>
            </p:custDataLst>
          </p:nvPr>
        </p:nvSpPr>
        <p:spPr bwMode="auto">
          <a:xfrm>
            <a:off x="155575" y="3295650"/>
            <a:ext cx="3675063"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1588"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1400" b="1" kern="0">
                <a:latin typeface="Daytona" panose="020B0604030500040204" pitchFamily="34" charset="0"/>
                <a:sym typeface="Daytona" panose="020B0604030500040204" pitchFamily="34" charset="0"/>
              </a:rPr>
              <a:t>E-Sedan</a:t>
            </a:r>
            <a:r>
              <a:rPr lang="en-US" altLang="en-US" sz="1400" b="1" kern="0">
                <a:effectLst/>
                <a:latin typeface="Daytona" panose="020B0604030500040204" pitchFamily="34" charset="0"/>
                <a:sym typeface="Daytona" panose="020B0604030500040204" pitchFamily="34" charset="0"/>
              </a:rPr>
              <a:t> Segment Price Ladder</a:t>
            </a:r>
            <a:endParaRPr lang="en-US" sz="1400" b="1" kern="0" noProof="0">
              <a:latin typeface="Daytona" panose="020B0604030500040204" pitchFamily="34" charset="0"/>
              <a:sym typeface="Daytona" panose="020B0604030500040204" pitchFamily="34" charset="0"/>
            </a:endParaRPr>
          </a:p>
        </p:txBody>
      </p:sp>
      <p:sp>
        <p:nvSpPr>
          <p:cNvPr id="42173" name="Rectangle 42172">
            <a:extLst>
              <a:ext uri="{FF2B5EF4-FFF2-40B4-BE49-F238E27FC236}">
                <a16:creationId xmlns:a16="http://schemas.microsoft.com/office/drawing/2014/main" id="{1E002629-292D-2258-E658-A4BCC6F0BDAF}"/>
              </a:ext>
            </a:extLst>
          </p:cNvPr>
          <p:cNvSpPr>
            <a:spLocks noGrp="1" noChangeArrowheads="1"/>
          </p:cNvSpPr>
          <p:nvPr>
            <p:custDataLst>
              <p:tags r:id="rId14"/>
            </p:custDataLst>
          </p:nvPr>
        </p:nvSpPr>
        <p:spPr bwMode="auto">
          <a:xfrm>
            <a:off x="4873625" y="3295651"/>
            <a:ext cx="1906588"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1400" b="1" kern="0" noProof="0">
                <a:latin typeface="Daytona" panose="020B0604030500040204" pitchFamily="34" charset="0"/>
                <a:sym typeface="Daytona" panose="020B0604030500040204" pitchFamily="34" charset="0"/>
              </a:rPr>
              <a:t>Market Share </a:t>
            </a:r>
          </a:p>
        </p:txBody>
      </p:sp>
      <p:sp>
        <p:nvSpPr>
          <p:cNvPr id="42563" name="Rectangle: Rounded Corners 42562">
            <a:extLst>
              <a:ext uri="{FF2B5EF4-FFF2-40B4-BE49-F238E27FC236}">
                <a16:creationId xmlns:a16="http://schemas.microsoft.com/office/drawing/2014/main" id="{A8142F55-B89E-3AFB-2394-64AA6FE3C394}"/>
              </a:ext>
            </a:extLst>
          </p:cNvPr>
          <p:cNvSpPr>
            <a:spLocks noGrp="1" noChangeArrowheads="1"/>
          </p:cNvSpPr>
          <p:nvPr>
            <p:custDataLst>
              <p:tags r:id="rId15"/>
            </p:custDataLst>
          </p:nvPr>
        </p:nvSpPr>
        <p:spPr bwMode="auto">
          <a:xfrm>
            <a:off x="3983037" y="2279650"/>
            <a:ext cx="2197100"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Han Flagship</a:t>
            </a:r>
          </a:p>
          <a:p>
            <a:pPr algn="ctr"/>
            <a:r>
              <a:rPr lang="en-US" altLang="en-US" sz="900" kern="0">
                <a:effectLst/>
                <a:latin typeface="Daytona" panose="020B0604030500040204" pitchFamily="34" charset="0"/>
                <a:sym typeface="Daytona" panose="020B0604030500040204" pitchFamily="34" charset="0"/>
              </a:rPr>
              <a:t>EV / AWD / Battery Capacity 85.4</a:t>
            </a:r>
            <a:r>
              <a:rPr lang="en-US" altLang="en-US" sz="900" kern="0">
                <a:latin typeface="Daytona" panose="020B0604030500040204" pitchFamily="34" charset="0"/>
                <a:sym typeface="Daytona" panose="020B0604030500040204" pitchFamily="34" charset="0"/>
              </a:rPr>
              <a:t> </a:t>
            </a:r>
            <a:r>
              <a:rPr lang="en-US" altLang="en-US" sz="900" kern="0">
                <a:effectLst/>
                <a:latin typeface="Daytona" panose="020B0604030500040204" pitchFamily="34" charset="0"/>
                <a:sym typeface="Daytona" panose="020B0604030500040204" pitchFamily="34" charset="0"/>
              </a:rPr>
              <a:t>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231,900</a:t>
            </a:r>
            <a:r>
              <a:rPr lang="en-US" altLang="en-US" sz="900" kern="0">
                <a:effectLst/>
                <a:latin typeface="Daytona" panose="020B0604030500040204" pitchFamily="34" charset="0"/>
                <a:sym typeface="Daytona" panose="020B0604030500040204" pitchFamily="34" charset="0"/>
              </a:rPr>
              <a:t> </a:t>
            </a:r>
            <a:endParaRPr lang="en-US" sz="900" b="1" kern="0" noProof="0">
              <a:latin typeface="Daytona" panose="020B0604030500040204" pitchFamily="34" charset="0"/>
              <a:sym typeface="Daytona" panose="020B0604030500040204" pitchFamily="34" charset="0"/>
            </a:endParaRPr>
          </a:p>
        </p:txBody>
      </p:sp>
      <p:graphicFrame>
        <p:nvGraphicFramePr>
          <p:cNvPr id="14" name="Chart 13">
            <a:extLst>
              <a:ext uri="{FF2B5EF4-FFF2-40B4-BE49-F238E27FC236}">
                <a16:creationId xmlns:a16="http://schemas.microsoft.com/office/drawing/2014/main" id="{3229E46B-2DB1-2DCD-F6B3-1F8F6BA779D6}"/>
              </a:ext>
            </a:extLst>
          </p:cNvPr>
          <p:cNvGraphicFramePr/>
          <p:nvPr>
            <p:custDataLst>
              <p:tags r:id="rId16"/>
            </p:custDataLst>
          </p:nvPr>
        </p:nvGraphicFramePr>
        <p:xfrm>
          <a:off x="107950" y="3586163"/>
          <a:ext cx="4259263" cy="2571750"/>
        </p:xfrm>
        <a:graphic>
          <a:graphicData uri="http://schemas.openxmlformats.org/drawingml/2006/chart">
            <c:chart xmlns:c="http://schemas.openxmlformats.org/drawingml/2006/chart" xmlns:r="http://schemas.openxmlformats.org/officeDocument/2006/relationships" r:id="rId41"/>
          </a:graphicData>
        </a:graphic>
      </p:graphicFrame>
      <p:cxnSp>
        <p:nvCxnSpPr>
          <p:cNvPr id="42707" name="Straight Connector 42706">
            <a:extLst>
              <a:ext uri="{FF2B5EF4-FFF2-40B4-BE49-F238E27FC236}">
                <a16:creationId xmlns:a16="http://schemas.microsoft.com/office/drawing/2014/main" id="{D4ED52E6-24B5-3D16-5168-60EFF3E5F605}"/>
              </a:ext>
            </a:extLst>
          </p:cNvPr>
          <p:cNvCxnSpPr>
            <a:cxnSpLocks/>
          </p:cNvCxnSpPr>
          <p:nvPr>
            <p:custDataLst>
              <p:tags r:id="rId17"/>
            </p:custDataLst>
          </p:nvPr>
        </p:nvCxnSpPr>
        <p:spPr bwMode="auto">
          <a:xfrm flipH="1" flipV="1">
            <a:off x="1804988" y="5222875"/>
            <a:ext cx="25400" cy="476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701" name="Straight Connector 42700">
            <a:extLst>
              <a:ext uri="{FF2B5EF4-FFF2-40B4-BE49-F238E27FC236}">
                <a16:creationId xmlns:a16="http://schemas.microsoft.com/office/drawing/2014/main" id="{8305BC33-8768-E7D5-9652-51D831B32065}"/>
              </a:ext>
            </a:extLst>
          </p:cNvPr>
          <p:cNvCxnSpPr>
            <a:cxnSpLocks/>
          </p:cNvCxnSpPr>
          <p:nvPr>
            <p:custDataLst>
              <p:tags r:id="rId18"/>
            </p:custDataLst>
          </p:nvPr>
        </p:nvCxnSpPr>
        <p:spPr bwMode="auto">
          <a:xfrm flipH="1">
            <a:off x="1806575" y="5151438"/>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6CD43D99-EC9D-6D76-1FD5-EE50FD7618C8}"/>
              </a:ext>
            </a:extLst>
          </p:cNvPr>
          <p:cNvCxnSpPr/>
          <p:nvPr>
            <p:custDataLst>
              <p:tags r:id="rId19"/>
            </p:custDataLst>
          </p:nvPr>
        </p:nvCxnSpPr>
        <p:spPr bwMode="auto">
          <a:xfrm flipV="1">
            <a:off x="2270125" y="4683125"/>
            <a:ext cx="0" cy="2381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F496AD7B-1FFA-E83E-DDAD-9C0BE672972E}"/>
              </a:ext>
            </a:extLst>
          </p:cNvPr>
          <p:cNvCxnSpPr/>
          <p:nvPr>
            <p:custDataLst>
              <p:tags r:id="rId20"/>
            </p:custDataLst>
          </p:nvPr>
        </p:nvCxnSpPr>
        <p:spPr bwMode="auto">
          <a:xfrm flipV="1">
            <a:off x="2790825" y="4627563"/>
            <a:ext cx="0" cy="10636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2E74585-C9B8-68CA-26E7-A72E4D35439A}"/>
              </a:ext>
            </a:extLst>
          </p:cNvPr>
          <p:cNvCxnSpPr/>
          <p:nvPr>
            <p:custDataLst>
              <p:tags r:id="rId21"/>
            </p:custDataLst>
          </p:nvPr>
        </p:nvCxnSpPr>
        <p:spPr bwMode="auto">
          <a:xfrm flipV="1">
            <a:off x="3309938" y="5027613"/>
            <a:ext cx="0" cy="23812"/>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AF913A9B-7FEB-B64D-492D-96C063981EA1}"/>
              </a:ext>
            </a:extLst>
          </p:cNvPr>
          <p:cNvCxnSpPr/>
          <p:nvPr>
            <p:custDataLst>
              <p:tags r:id="rId22"/>
            </p:custDataLst>
          </p:nvPr>
        </p:nvCxnSpPr>
        <p:spPr bwMode="auto">
          <a:xfrm>
            <a:off x="3230563" y="4956175"/>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613" name="Straight Connector 42612">
            <a:extLst>
              <a:ext uri="{FF2B5EF4-FFF2-40B4-BE49-F238E27FC236}">
                <a16:creationId xmlns:a16="http://schemas.microsoft.com/office/drawing/2014/main" id="{C0C5698D-7B58-D90E-308D-A31A4571C1A5}"/>
              </a:ext>
            </a:extLst>
          </p:cNvPr>
          <p:cNvCxnSpPr/>
          <p:nvPr>
            <p:custDataLst>
              <p:tags r:id="rId23"/>
            </p:custDataLst>
          </p:nvPr>
        </p:nvCxnSpPr>
        <p:spPr bwMode="auto">
          <a:xfrm flipH="1">
            <a:off x="3886200" y="5192713"/>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234DB7C0-968B-0975-69DE-0E90545ACC1A}"/>
              </a:ext>
            </a:extLst>
          </p:cNvPr>
          <p:cNvSpPr>
            <a:spLocks noGrp="1" noChangeArrowheads="1"/>
          </p:cNvSpPr>
          <p:nvPr>
            <p:custDataLst>
              <p:tags r:id="rId24"/>
            </p:custDataLst>
          </p:nvPr>
        </p:nvSpPr>
        <p:spPr bwMode="auto">
          <a:xfrm>
            <a:off x="606425" y="6005513"/>
            <a:ext cx="21113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300CA9C0-9BCD-4120-ACC4-7F32294FE459}" type="datetime'''''''''''''H''''''''''a''''''''''''''''''''''''''''n'''''''">
              <a:rPr lang="en-US" altLang="en-US" sz="800" kern="0" smtClean="0">
                <a:latin typeface="Daytona" panose="020B0604030500040204" pitchFamily="34" charset="0"/>
              </a:rPr>
              <a:pPr lvl="0" algn="ctr"/>
              <a:t>Han</a:t>
            </a:fld>
            <a:endParaRPr lang="en-US" sz="800" kern="0" noProof="0">
              <a:latin typeface="Daytona" panose="020B0604030500040204" pitchFamily="34" charset="0"/>
              <a:sym typeface="Daytona" panose="020B0604030500040204" pitchFamily="34" charset="0"/>
            </a:endParaRPr>
          </a:p>
        </p:txBody>
      </p:sp>
      <p:sp>
        <p:nvSpPr>
          <p:cNvPr id="36" name="Rectangle 35">
            <a:extLst>
              <a:ext uri="{FF2B5EF4-FFF2-40B4-BE49-F238E27FC236}">
                <a16:creationId xmlns:a16="http://schemas.microsoft.com/office/drawing/2014/main" id="{0D0F78C4-6C3A-F44D-A0DC-8CA66FE7D7CF}"/>
              </a:ext>
            </a:extLst>
          </p:cNvPr>
          <p:cNvSpPr>
            <a:spLocks noGrp="1" noChangeArrowheads="1"/>
          </p:cNvSpPr>
          <p:nvPr>
            <p:custDataLst>
              <p:tags r:id="rId25"/>
            </p:custDataLst>
          </p:nvPr>
        </p:nvSpPr>
        <p:spPr bwMode="auto">
          <a:xfrm>
            <a:off x="1130300" y="6005513"/>
            <a:ext cx="20002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849AD542-B572-4821-ADE9-E7C2C4B8CBD8}" type="datetime'''''''''''''E''''''''''''''''''''''''S''h'''''''">
              <a:rPr lang="en-US" altLang="en-US" sz="800" kern="0" smtClean="0">
                <a:latin typeface="Daytona" panose="020B0604030500040204" pitchFamily="34" charset="0"/>
              </a:rPr>
              <a:pPr lvl="0" algn="ctr"/>
              <a:t>ESh</a:t>
            </a:fld>
            <a:endParaRPr lang="en-US" sz="800" kern="0" noProof="0">
              <a:latin typeface="Daytona" panose="020B0604030500040204" pitchFamily="34" charset="0"/>
              <a:sym typeface="Daytona" panose="020B0604030500040204" pitchFamily="34" charset="0"/>
            </a:endParaRPr>
          </a:p>
        </p:txBody>
      </p:sp>
      <p:sp>
        <p:nvSpPr>
          <p:cNvPr id="1058" name="Rectangle 1057">
            <a:extLst>
              <a:ext uri="{FF2B5EF4-FFF2-40B4-BE49-F238E27FC236}">
                <a16:creationId xmlns:a16="http://schemas.microsoft.com/office/drawing/2014/main" id="{63606F84-6DC7-0394-9265-BC7396B1915A}"/>
              </a:ext>
            </a:extLst>
          </p:cNvPr>
          <p:cNvSpPr>
            <a:spLocks noGrp="1" noChangeArrowheads="1"/>
          </p:cNvSpPr>
          <p:nvPr>
            <p:custDataLst>
              <p:tags r:id="rId26"/>
            </p:custDataLst>
          </p:nvPr>
        </p:nvSpPr>
        <p:spPr bwMode="auto">
          <a:xfrm>
            <a:off x="1590675" y="6005513"/>
            <a:ext cx="322263"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29DA77E6-922A-45D6-8905-56A4643C1CE8}" type="datetime'''E''''''''''''''S''''''''''''''''''3''''''''''''''5''''0'''''">
              <a:rPr lang="en-US" altLang="en-US" sz="800" kern="0" smtClean="0">
                <a:latin typeface="Daytona" panose="020B0604030500040204" pitchFamily="34" charset="0"/>
              </a:rPr>
              <a:pPr lvl="0" algn="ctr"/>
              <a:t>ES350</a:t>
            </a:fld>
            <a:endParaRPr lang="en-US" sz="800" kern="0" noProof="0">
              <a:latin typeface="Daytona" panose="020B0604030500040204" pitchFamily="34" charset="0"/>
              <a:sym typeface="Daytona" panose="020B0604030500040204" pitchFamily="34" charset="0"/>
            </a:endParaRPr>
          </a:p>
        </p:txBody>
      </p:sp>
      <p:sp>
        <p:nvSpPr>
          <p:cNvPr id="38" name="Rectangle 37">
            <a:extLst>
              <a:ext uri="{FF2B5EF4-FFF2-40B4-BE49-F238E27FC236}">
                <a16:creationId xmlns:a16="http://schemas.microsoft.com/office/drawing/2014/main" id="{C414CA71-66D9-9586-530D-88FB7530FAB4}"/>
              </a:ext>
            </a:extLst>
          </p:cNvPr>
          <p:cNvSpPr>
            <a:spLocks noGrp="1" noChangeArrowheads="1"/>
          </p:cNvSpPr>
          <p:nvPr>
            <p:custDataLst>
              <p:tags r:id="rId27"/>
            </p:custDataLst>
          </p:nvPr>
        </p:nvSpPr>
        <p:spPr bwMode="auto">
          <a:xfrm>
            <a:off x="2087563" y="6005513"/>
            <a:ext cx="36512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1420983B-09CA-4AC6-BE89-DA49E635CB9D}" type="datetime'E''''''''''''''''-''C''''''la''''''s''''''''''''s'''''''''''''">
              <a:rPr lang="en-US" altLang="en-US" sz="800" kern="0" smtClean="0">
                <a:latin typeface="Daytona" panose="020B0604030500040204" pitchFamily="34" charset="0"/>
              </a:rPr>
              <a:pPr lvl="0" algn="ctr"/>
              <a:t>E-Class</a:t>
            </a:fld>
            <a:endParaRPr lang="en-US" sz="800" kern="0" noProof="0">
              <a:latin typeface="Daytona" panose="020B0604030500040204" pitchFamily="34" charset="0"/>
              <a:sym typeface="Daytona" panose="020B0604030500040204" pitchFamily="34" charset="0"/>
            </a:endParaRPr>
          </a:p>
        </p:txBody>
      </p:sp>
      <p:sp>
        <p:nvSpPr>
          <p:cNvPr id="41" name="Rectangle 40">
            <a:extLst>
              <a:ext uri="{FF2B5EF4-FFF2-40B4-BE49-F238E27FC236}">
                <a16:creationId xmlns:a16="http://schemas.microsoft.com/office/drawing/2014/main" id="{B5CFED99-48B6-3F0D-A3C6-30A9A6B374F8}"/>
              </a:ext>
            </a:extLst>
          </p:cNvPr>
          <p:cNvSpPr>
            <a:spLocks noGrp="1" noChangeArrowheads="1"/>
          </p:cNvSpPr>
          <p:nvPr>
            <p:custDataLst>
              <p:tags r:id="rId28"/>
            </p:custDataLst>
          </p:nvPr>
        </p:nvSpPr>
        <p:spPr bwMode="auto">
          <a:xfrm>
            <a:off x="2687638" y="6005513"/>
            <a:ext cx="207963"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87F3F156-61B8-4B3A-8905-785FFE1D7772}" type="datetime'''''''''''''''''''''''''''E''''''''''''''Q''''''''E'''">
              <a:rPr lang="en-US" altLang="en-US" sz="800" kern="0" smtClean="0">
                <a:latin typeface="Daytona" panose="020B0604030500040204" pitchFamily="34" charset="0"/>
              </a:rPr>
              <a:pPr lvl="0" algn="ctr"/>
              <a:t>EQE</a:t>
            </a:fld>
            <a:endParaRPr lang="en-US" sz="800" kern="0" noProof="0">
              <a:latin typeface="Daytona" panose="020B0604030500040204" pitchFamily="34" charset="0"/>
              <a:sym typeface="Daytona" panose="020B0604030500040204" pitchFamily="34" charset="0"/>
            </a:endParaRPr>
          </a:p>
        </p:txBody>
      </p:sp>
      <p:sp>
        <p:nvSpPr>
          <p:cNvPr id="44" name="Rectangle 43">
            <a:extLst>
              <a:ext uri="{FF2B5EF4-FFF2-40B4-BE49-F238E27FC236}">
                <a16:creationId xmlns:a16="http://schemas.microsoft.com/office/drawing/2014/main" id="{C90C31BB-42AC-47ED-F4C8-8C2B08EEF52F}"/>
              </a:ext>
            </a:extLst>
          </p:cNvPr>
          <p:cNvSpPr>
            <a:spLocks noGrp="1" noChangeArrowheads="1"/>
          </p:cNvSpPr>
          <p:nvPr>
            <p:custDataLst>
              <p:tags r:id="rId29"/>
            </p:custDataLst>
          </p:nvPr>
        </p:nvSpPr>
        <p:spPr bwMode="auto">
          <a:xfrm>
            <a:off x="3106738" y="6005513"/>
            <a:ext cx="40798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CF4C69B3-8F3C-45CE-81D8-0CB61B42D528}" type="datetime'''''''''''5''''''-''''''Se''r''''i''''''''e''''''''s'">
              <a:rPr lang="en-US" altLang="en-US" sz="800" kern="0" smtClean="0">
                <a:latin typeface="Daytona" panose="020B0604030500040204" pitchFamily="34" charset="0"/>
              </a:rPr>
              <a:pPr lvl="0" algn="ctr"/>
              <a:t>5-Series</a:t>
            </a:fld>
            <a:endParaRPr lang="en-US" sz="800" kern="0" noProof="0">
              <a:latin typeface="Daytona" panose="020B0604030500040204" pitchFamily="34" charset="0"/>
              <a:sym typeface="Daytona" panose="020B0604030500040204" pitchFamily="34" charset="0"/>
            </a:endParaRPr>
          </a:p>
        </p:txBody>
      </p:sp>
      <p:sp>
        <p:nvSpPr>
          <p:cNvPr id="2" name="Rectangle 1">
            <a:extLst>
              <a:ext uri="{FF2B5EF4-FFF2-40B4-BE49-F238E27FC236}">
                <a16:creationId xmlns:a16="http://schemas.microsoft.com/office/drawing/2014/main" id="{F3D57D68-641F-DAEE-40A9-95A56405BC91}"/>
              </a:ext>
            </a:extLst>
          </p:cNvPr>
          <p:cNvSpPr>
            <a:spLocks noGrp="1" noChangeArrowheads="1"/>
          </p:cNvSpPr>
          <p:nvPr>
            <p:custDataLst>
              <p:tags r:id="rId30"/>
            </p:custDataLst>
          </p:nvPr>
        </p:nvSpPr>
        <p:spPr bwMode="auto">
          <a:xfrm>
            <a:off x="3579812" y="6005513"/>
            <a:ext cx="501650"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1FA069EA-AFB0-44F2-9426-616FFF43472D}" type="datetime'''Z''e''''''e''''''''''''''kr 0''''0''''''''''''''''1'''''''">
              <a:rPr lang="en-US" altLang="en-US" sz="800" kern="0" smtClean="0">
                <a:latin typeface="Daytona" panose="020B0604030500040204" pitchFamily="34" charset="0"/>
              </a:rPr>
              <a:pPr lvl="0" algn="ctr"/>
              <a:t>Zeekr 001</a:t>
            </a:fld>
            <a:endParaRPr lang="en-US" sz="800" kern="0" noProof="0">
              <a:latin typeface="Daytona" panose="020B0604030500040204" pitchFamily="34" charset="0"/>
              <a:sym typeface="Daytona" panose="020B0604030500040204" pitchFamily="34" charset="0"/>
            </a:endParaRPr>
          </a:p>
        </p:txBody>
      </p:sp>
      <p:sp>
        <p:nvSpPr>
          <p:cNvPr id="42622" name="Rectangle 42621">
            <a:extLst>
              <a:ext uri="{FF2B5EF4-FFF2-40B4-BE49-F238E27FC236}">
                <a16:creationId xmlns:a16="http://schemas.microsoft.com/office/drawing/2014/main" id="{A0D97930-8DC8-2D59-4DEF-2F77FDF7565A}"/>
              </a:ext>
            </a:extLst>
          </p:cNvPr>
          <p:cNvSpPr/>
          <p:nvPr/>
        </p:nvSpPr>
        <p:spPr>
          <a:xfrm>
            <a:off x="7493839" y="4708525"/>
            <a:ext cx="113009" cy="16510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42679" name="Rectangle: Rounded Corners 42678">
            <a:extLst>
              <a:ext uri="{FF2B5EF4-FFF2-40B4-BE49-F238E27FC236}">
                <a16:creationId xmlns:a16="http://schemas.microsoft.com/office/drawing/2014/main" id="{FD0C2A3F-746B-0CDB-A2D6-E89B1EA6A418}"/>
              </a:ext>
            </a:extLst>
          </p:cNvPr>
          <p:cNvSpPr/>
          <p:nvPr/>
        </p:nvSpPr>
        <p:spPr>
          <a:xfrm>
            <a:off x="1023937" y="6115735"/>
            <a:ext cx="406400" cy="81865"/>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HEV</a:t>
            </a:r>
          </a:p>
        </p:txBody>
      </p:sp>
      <p:sp>
        <p:nvSpPr>
          <p:cNvPr id="42680" name="Rectangle 42679">
            <a:extLst>
              <a:ext uri="{FF2B5EF4-FFF2-40B4-BE49-F238E27FC236}">
                <a16:creationId xmlns:a16="http://schemas.microsoft.com/office/drawing/2014/main" id="{EF893734-61B4-F161-804C-BEB34A0506D8}"/>
              </a:ext>
            </a:extLst>
          </p:cNvPr>
          <p:cNvSpPr/>
          <p:nvPr/>
        </p:nvSpPr>
        <p:spPr>
          <a:xfrm>
            <a:off x="901700" y="6000750"/>
            <a:ext cx="673100" cy="317500"/>
          </a:xfrm>
          <a:prstGeom prst="rect">
            <a:avLst/>
          </a:prstGeom>
          <a:noFill/>
          <a:ln w="9525">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pic>
        <p:nvPicPr>
          <p:cNvPr id="20" name="Picture 4" descr="ESh">
            <a:extLst>
              <a:ext uri="{FF2B5EF4-FFF2-40B4-BE49-F238E27FC236}">
                <a16:creationId xmlns:a16="http://schemas.microsoft.com/office/drawing/2014/main" id="{27F5FA1C-B902-1718-32E4-B0AA6FD39405}"/>
              </a:ext>
            </a:extLst>
          </p:cNvPr>
          <p:cNvPicPr>
            <a:picLocks noChangeAspect="1" noChangeArrowheads="1"/>
          </p:cNvPicPr>
          <p:nvPr/>
        </p:nvPicPr>
        <p:blipFill rotWithShape="1">
          <a:blip r:embed="rId42">
            <a:extLst>
              <a:ext uri="{28A0092B-C50C-407E-A947-70E740481C1C}">
                <a14:useLocalDpi xmlns:a14="http://schemas.microsoft.com/office/drawing/2010/main" val="0"/>
              </a:ext>
            </a:extLst>
          </a:blip>
          <a:srcRect l="4047" t="10430" r="6084" b="8887"/>
          <a:stretch/>
        </p:blipFill>
        <p:spPr bwMode="auto">
          <a:xfrm>
            <a:off x="7389629" y="495301"/>
            <a:ext cx="2573108" cy="112776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D797B2A2-5100-9EB2-08E4-13954C0275F7}"/>
              </a:ext>
            </a:extLst>
          </p:cNvPr>
          <p:cNvPicPr>
            <a:picLocks noChangeAspect="1" noChangeArrowheads="1"/>
          </p:cNvPicPr>
          <p:nvPr/>
        </p:nvPicPr>
        <p:blipFill rotWithShape="1">
          <a:blip r:embed="rId43">
            <a:extLst>
              <a:ext uri="{28A0092B-C50C-407E-A947-70E740481C1C}">
                <a14:useLocalDpi xmlns:a14="http://schemas.microsoft.com/office/drawing/2010/main" val="0"/>
              </a:ext>
            </a:extLst>
          </a:blip>
          <a:srcRect l="6118" t="26911" r="17299" b="22160"/>
          <a:stretch/>
        </p:blipFill>
        <p:spPr bwMode="auto">
          <a:xfrm>
            <a:off x="7471964" y="1793875"/>
            <a:ext cx="2408439" cy="1066800"/>
          </a:xfrm>
          <a:prstGeom prst="rect">
            <a:avLst/>
          </a:prstGeom>
          <a:noFill/>
          <a:extLst>
            <a:ext uri="{909E8E84-426E-40DD-AFC4-6F175D3DCCD1}">
              <a14:hiddenFill xmlns:a14="http://schemas.microsoft.com/office/drawing/2010/main">
                <a:solidFill>
                  <a:srgbClr val="FFFFFF"/>
                </a:solidFill>
              </a14:hiddenFill>
            </a:ext>
          </a:extLst>
        </p:spPr>
      </p:pic>
      <p:sp>
        <p:nvSpPr>
          <p:cNvPr id="42585" name="AutoShape 16">
            <a:extLst>
              <a:ext uri="{FF2B5EF4-FFF2-40B4-BE49-F238E27FC236}">
                <a16:creationId xmlns:a16="http://schemas.microsoft.com/office/drawing/2014/main" id="{B4E42D6C-F629-C57D-F164-DE5AE74FBD0F}"/>
              </a:ext>
            </a:extLst>
          </p:cNvPr>
          <p:cNvSpPr>
            <a:spLocks noChangeAspect="1" noChangeArrowheads="1"/>
          </p:cNvSpPr>
          <p:nvPr/>
        </p:nvSpPr>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96" name="Picture 24">
            <a:extLst>
              <a:ext uri="{FF2B5EF4-FFF2-40B4-BE49-F238E27FC236}">
                <a16:creationId xmlns:a16="http://schemas.microsoft.com/office/drawing/2014/main" id="{B01FFC38-44C4-E860-133A-32C7B01D6CCD}"/>
              </a:ext>
            </a:extLst>
          </p:cNvPr>
          <p:cNvPicPr>
            <a:picLocks noChangeAspect="1" noChangeArrowheads="1"/>
          </p:cNvPicPr>
          <p:nvPr/>
        </p:nvPicPr>
        <p:blipFill rotWithShape="1">
          <a:blip r:embed="rId44">
            <a:extLst>
              <a:ext uri="{28A0092B-C50C-407E-A947-70E740481C1C}">
                <a14:useLocalDpi xmlns:a14="http://schemas.microsoft.com/office/drawing/2010/main" val="0"/>
              </a:ext>
            </a:extLst>
          </a:blip>
          <a:srcRect l="6083" t="26437" r="20925" b="20229"/>
          <a:stretch/>
        </p:blipFill>
        <p:spPr bwMode="auto">
          <a:xfrm>
            <a:off x="7469248" y="2974975"/>
            <a:ext cx="2413870" cy="1174750"/>
          </a:xfrm>
          <a:prstGeom prst="rect">
            <a:avLst/>
          </a:prstGeom>
          <a:noFill/>
          <a:extLst>
            <a:ext uri="{909E8E84-426E-40DD-AFC4-6F175D3DCCD1}">
              <a14:hiddenFill xmlns:a14="http://schemas.microsoft.com/office/drawing/2010/main">
                <a:solidFill>
                  <a:srgbClr val="FFFFFF"/>
                </a:solidFill>
              </a14:hiddenFill>
            </a:ext>
          </a:extLst>
        </p:spPr>
      </p:pic>
      <p:pic>
        <p:nvPicPr>
          <p:cNvPr id="42596" name="Picture 42595">
            <a:extLst>
              <a:ext uri="{FF2B5EF4-FFF2-40B4-BE49-F238E27FC236}">
                <a16:creationId xmlns:a16="http://schemas.microsoft.com/office/drawing/2014/main" id="{1D39C8F0-ABA8-64B6-B7ED-DCA14864B4B1}"/>
              </a:ext>
            </a:extLst>
          </p:cNvPr>
          <p:cNvPicPr>
            <a:picLocks noChangeAspect="1"/>
          </p:cNvPicPr>
          <p:nvPr/>
        </p:nvPicPr>
        <p:blipFill rotWithShape="1">
          <a:blip r:embed="rId45"/>
          <a:srcRect l="18845" t="36062" r="10934" b="26255"/>
          <a:stretch/>
        </p:blipFill>
        <p:spPr>
          <a:xfrm>
            <a:off x="7487786" y="4270375"/>
            <a:ext cx="2376795" cy="1041400"/>
          </a:xfrm>
          <a:prstGeom prst="rect">
            <a:avLst/>
          </a:prstGeom>
        </p:spPr>
      </p:pic>
      <p:sp>
        <p:nvSpPr>
          <p:cNvPr id="42597" name="Rectangle: Rounded Corners 42596">
            <a:extLst>
              <a:ext uri="{FF2B5EF4-FFF2-40B4-BE49-F238E27FC236}">
                <a16:creationId xmlns:a16="http://schemas.microsoft.com/office/drawing/2014/main" id="{BFDB6CE5-FA5A-3DB7-C258-F04A544E1B03}"/>
              </a:ext>
            </a:extLst>
          </p:cNvPr>
          <p:cNvSpPr>
            <a:spLocks noGrp="1" noChangeArrowheads="1"/>
          </p:cNvSpPr>
          <p:nvPr>
            <p:custDataLst>
              <p:tags r:id="rId31"/>
            </p:custDataLst>
          </p:nvPr>
        </p:nvSpPr>
        <p:spPr bwMode="auto">
          <a:xfrm>
            <a:off x="10120313" y="1000125"/>
            <a:ext cx="1704975" cy="638175"/>
          </a:xfrm>
          <a:prstGeom prst="roundRect">
            <a:avLst>
              <a:gd name="adj" fmla="val 28109"/>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ES350</a:t>
            </a:r>
          </a:p>
          <a:p>
            <a:pPr lvl="0" algn="ctr"/>
            <a:r>
              <a:rPr lang="en-US" altLang="en-US" sz="900" kern="0">
                <a:latin typeface="Daytona" panose="020B0604030500040204" pitchFamily="34" charset="0"/>
                <a:sym typeface="Daytona" panose="020B0604030500040204" pitchFamily="34" charset="0"/>
              </a:rPr>
              <a:t>ICE / 3.5L </a:t>
            </a:r>
            <a:endParaRPr lang="en-US" altLang="en-US" sz="900" kern="0">
              <a:effectLst/>
              <a:latin typeface="Daytona" panose="020B0604030500040204" pitchFamily="34" charset="0"/>
              <a:sym typeface="Daytona" panose="020B0604030500040204" pitchFamily="34" charset="0"/>
            </a:endParaRP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215,000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9</a:t>
            </a:r>
            <a:r>
              <a:rPr lang="en-US" altLang="en-US" sz="900" kern="0">
                <a:effectLst/>
                <a:latin typeface="Daytona" panose="020B0604030500040204" pitchFamily="34" charset="0"/>
                <a:sym typeface="Daytona" panose="020B0604030500040204" pitchFamily="34" charset="0"/>
              </a:rPr>
              <a:t>%</a:t>
            </a:r>
          </a:p>
        </p:txBody>
      </p:sp>
      <p:sp>
        <p:nvSpPr>
          <p:cNvPr id="42118" name="Rectangle: Rounded Corners 42117">
            <a:extLst>
              <a:ext uri="{FF2B5EF4-FFF2-40B4-BE49-F238E27FC236}">
                <a16:creationId xmlns:a16="http://schemas.microsoft.com/office/drawing/2014/main" id="{AE950E5F-D811-BAC6-2225-DBA62231F8E7}"/>
              </a:ext>
            </a:extLst>
          </p:cNvPr>
          <p:cNvSpPr>
            <a:spLocks noGrp="1" noChangeArrowheads="1"/>
          </p:cNvSpPr>
          <p:nvPr>
            <p:custDataLst>
              <p:tags r:id="rId32"/>
            </p:custDataLst>
          </p:nvPr>
        </p:nvSpPr>
        <p:spPr bwMode="auto">
          <a:xfrm>
            <a:off x="10120313" y="4476750"/>
            <a:ext cx="1704975" cy="628650"/>
          </a:xfrm>
          <a:prstGeom prst="roundRect">
            <a:avLst>
              <a:gd name="adj" fmla="val 28535"/>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latin typeface="Daytona" panose="020B0604030500040204" pitchFamily="34" charset="0"/>
                <a:sym typeface="Daytona" panose="020B0604030500040204" pitchFamily="34" charset="0"/>
              </a:rPr>
              <a:t>5-Series</a:t>
            </a:r>
            <a:endParaRPr lang="en-US" altLang="en-US" sz="900" b="1" kern="0">
              <a:effectLst/>
              <a:latin typeface="Daytona" panose="020B0604030500040204" pitchFamily="34" charset="0"/>
              <a:sym typeface="Daytona" panose="020B0604030500040204" pitchFamily="34" charset="0"/>
            </a:endParaRPr>
          </a:p>
          <a:p>
            <a:pPr lvl="0" algn="ctr"/>
            <a:r>
              <a:rPr lang="en-US" altLang="en-US" sz="900" kern="0">
                <a:latin typeface="Daytona" panose="020B0604030500040204" pitchFamily="34" charset="0"/>
                <a:sym typeface="Daytona" panose="020B0604030500040204" pitchFamily="34" charset="0"/>
              </a:rPr>
              <a:t>ICE / RWD  </a:t>
            </a:r>
          </a:p>
          <a:p>
            <a:pPr lvl="0" algn="ctr"/>
            <a:r>
              <a:rPr lang="en-US" altLang="en-US" sz="900" kern="0">
                <a:effectLst/>
                <a:latin typeface="Daytona" panose="020B0604030500040204" pitchFamily="34" charset="0"/>
                <a:sym typeface="Daytona" panose="020B0604030500040204" pitchFamily="34" charset="0"/>
              </a:rPr>
              <a:t>Starting Price – AED 300,000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9</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42751" name="TextBox 42750">
            <a:extLst>
              <a:ext uri="{FF2B5EF4-FFF2-40B4-BE49-F238E27FC236}">
                <a16:creationId xmlns:a16="http://schemas.microsoft.com/office/drawing/2014/main" id="{35EA855D-2DA1-AF54-8440-9D3D844F942C}"/>
              </a:ext>
            </a:extLst>
          </p:cNvPr>
          <p:cNvSpPr txBox="1"/>
          <p:nvPr/>
        </p:nvSpPr>
        <p:spPr>
          <a:xfrm>
            <a:off x="768350" y="6175603"/>
            <a:ext cx="939800" cy="169277"/>
          </a:xfrm>
          <a:prstGeom prst="rect">
            <a:avLst/>
          </a:prstGeom>
          <a:noFill/>
        </p:spPr>
        <p:txBody>
          <a:bodyPr wrap="square">
            <a:spAutoFit/>
          </a:bodyPr>
          <a:lstStyle/>
          <a:p>
            <a:pPr algn="ctr"/>
            <a:r>
              <a:rPr lang="en-US" sz="500">
                <a:solidFill>
                  <a:schemeClr val="tx1"/>
                </a:solidFill>
                <a:latin typeface="Daytona" panose="020B0604030500040204" pitchFamily="34" charset="0"/>
              </a:rPr>
              <a:t>Primary Surrogate</a:t>
            </a:r>
          </a:p>
        </p:txBody>
      </p:sp>
      <p:pic>
        <p:nvPicPr>
          <p:cNvPr id="3122" name="Picture 50">
            <a:extLst>
              <a:ext uri="{FF2B5EF4-FFF2-40B4-BE49-F238E27FC236}">
                <a16:creationId xmlns:a16="http://schemas.microsoft.com/office/drawing/2014/main" id="{2FD466D1-49FD-7F21-3DE2-0DCF16F196D7}"/>
              </a:ext>
            </a:extLst>
          </p:cNvPr>
          <p:cNvPicPr>
            <a:picLocks noChangeAspect="1" noChangeArrowheads="1"/>
          </p:cNvPicPr>
          <p:nvPr/>
        </p:nvPicPr>
        <p:blipFill>
          <a:blip r:embed="rId46">
            <a:extLst>
              <a:ext uri="{28A0092B-C50C-407E-A947-70E740481C1C}">
                <a14:useLocalDpi xmlns:a14="http://schemas.microsoft.com/office/drawing/2010/main" val="0"/>
              </a:ext>
            </a:extLst>
          </a:blip>
          <a:srcRect/>
          <a:stretch>
            <a:fillRect/>
          </a:stretch>
        </p:blipFill>
        <p:spPr bwMode="auto">
          <a:xfrm>
            <a:off x="1549400" y="552560"/>
            <a:ext cx="3983038" cy="1758839"/>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a:extLst>
              <a:ext uri="{FF2B5EF4-FFF2-40B4-BE49-F238E27FC236}">
                <a16:creationId xmlns:a16="http://schemas.microsoft.com/office/drawing/2014/main" id="{3600715A-A329-046B-94BD-115D0896B783}"/>
              </a:ext>
            </a:extLst>
          </p:cNvPr>
          <p:cNvSpPr>
            <a:spLocks noGrp="1" noChangeArrowheads="1"/>
          </p:cNvSpPr>
          <p:nvPr>
            <p:custDataLst>
              <p:tags r:id="rId33"/>
            </p:custDataLst>
          </p:nvPr>
        </p:nvSpPr>
        <p:spPr bwMode="auto">
          <a:xfrm>
            <a:off x="2654300" y="3657600"/>
            <a:ext cx="252413" cy="114300"/>
          </a:xfrm>
          <a:prstGeom prst="rect">
            <a:avLst/>
          </a:prstGeom>
          <a:solidFill>
            <a:schemeClr val="bg1"/>
          </a:solidFill>
          <a:ln w="9525">
            <a:noFill/>
            <a:miter lim="800000"/>
            <a:headEnd/>
            <a:tailEnd/>
          </a:ln>
          <a:effectLst/>
        </p:spPr>
        <p:txBody>
          <a:bodyPr vert="horz" wrap="none" lIns="0" tIns="6350" rIns="0" bIns="15875"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a:latin typeface="Daytona" panose="020B0604030500040204" pitchFamily="34" charset="0"/>
                <a:sym typeface="Daytona" panose="020B0604030500040204" pitchFamily="34" charset="0"/>
              </a:rPr>
              <a:t>AMG</a:t>
            </a:r>
            <a:endParaRPr lang="en-US" sz="600" b="1" kern="0" noProof="0">
              <a:latin typeface="Daytona" panose="020B0604030500040204" pitchFamily="34" charset="0"/>
              <a:sym typeface="Daytona" panose="020B0604030500040204" pitchFamily="34" charset="0"/>
            </a:endParaRPr>
          </a:p>
        </p:txBody>
      </p:sp>
      <p:sp>
        <p:nvSpPr>
          <p:cNvPr id="53" name="Rectangle 52">
            <a:extLst>
              <a:ext uri="{FF2B5EF4-FFF2-40B4-BE49-F238E27FC236}">
                <a16:creationId xmlns:a16="http://schemas.microsoft.com/office/drawing/2014/main" id="{AB833F75-2CC6-1707-A9C8-09C48021F8AB}"/>
              </a:ext>
            </a:extLst>
          </p:cNvPr>
          <p:cNvSpPr>
            <a:spLocks noGrp="1" noChangeArrowheads="1"/>
          </p:cNvSpPr>
          <p:nvPr>
            <p:custDataLst>
              <p:tags r:id="rId34"/>
            </p:custDataLst>
          </p:nvPr>
        </p:nvSpPr>
        <p:spPr bwMode="auto">
          <a:xfrm>
            <a:off x="2667000" y="4618038"/>
            <a:ext cx="252413" cy="114300"/>
          </a:xfrm>
          <a:prstGeom prst="rect">
            <a:avLst/>
          </a:prstGeom>
          <a:solidFill>
            <a:schemeClr val="bg1"/>
          </a:solidFill>
          <a:ln w="9525">
            <a:noFill/>
            <a:miter lim="800000"/>
            <a:headEnd/>
            <a:tailEnd/>
          </a:ln>
          <a:effectLst/>
        </p:spPr>
        <p:txBody>
          <a:bodyPr vert="horz" wrap="none" lIns="0" tIns="11113" rIns="0" bIns="11113"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a:latin typeface="Daytona" panose="020B0604030500040204" pitchFamily="34" charset="0"/>
                <a:sym typeface="Daytona" panose="020B0604030500040204" pitchFamily="34" charset="0"/>
              </a:rPr>
              <a:t>350+</a:t>
            </a:r>
            <a:endParaRPr lang="en-US" sz="600" b="1" kern="0" noProof="0">
              <a:latin typeface="Daytona" panose="020B0604030500040204" pitchFamily="34" charset="0"/>
              <a:sym typeface="Daytona" panose="020B0604030500040204" pitchFamily="34" charset="0"/>
            </a:endParaRPr>
          </a:p>
        </p:txBody>
      </p:sp>
      <p:cxnSp>
        <p:nvCxnSpPr>
          <p:cNvPr id="12" name="Straight Connector 11">
            <a:extLst>
              <a:ext uri="{FF2B5EF4-FFF2-40B4-BE49-F238E27FC236}">
                <a16:creationId xmlns:a16="http://schemas.microsoft.com/office/drawing/2014/main" id="{90399F77-587E-6D13-427F-5EA72F431389}"/>
              </a:ext>
            </a:extLst>
          </p:cNvPr>
          <p:cNvCxnSpPr/>
          <p:nvPr/>
        </p:nvCxnSpPr>
        <p:spPr>
          <a:xfrm>
            <a:off x="7143750" y="679450"/>
            <a:ext cx="0" cy="58864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5C3C50F-A718-A240-8905-D6D0FDB49FE9}"/>
              </a:ext>
            </a:extLst>
          </p:cNvPr>
          <p:cNvCxnSpPr>
            <a:cxnSpLocks/>
          </p:cNvCxnSpPr>
          <p:nvPr/>
        </p:nvCxnSpPr>
        <p:spPr>
          <a:xfrm>
            <a:off x="190500" y="3143250"/>
            <a:ext cx="69596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5" name="Rectangle: Rounded Corners 4">
            <a:extLst>
              <a:ext uri="{FF2B5EF4-FFF2-40B4-BE49-F238E27FC236}">
                <a16:creationId xmlns:a16="http://schemas.microsoft.com/office/drawing/2014/main" id="{53A4DBA0-1012-9A25-99BB-5B7C2C884E53}"/>
              </a:ext>
            </a:extLst>
          </p:cNvPr>
          <p:cNvSpPr>
            <a:spLocks noGrp="1" noChangeArrowheads="1"/>
          </p:cNvSpPr>
          <p:nvPr>
            <p:custDataLst>
              <p:tags r:id="rId35"/>
            </p:custDataLst>
          </p:nvPr>
        </p:nvSpPr>
        <p:spPr bwMode="auto">
          <a:xfrm>
            <a:off x="10120313" y="5646738"/>
            <a:ext cx="1704975" cy="628650"/>
          </a:xfrm>
          <a:prstGeom prst="roundRect">
            <a:avLst>
              <a:gd name="adj" fmla="val 28535"/>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err="1">
                <a:latin typeface="Daytona" panose="020B0604030500040204" pitchFamily="34" charset="0"/>
                <a:sym typeface="Daytona" panose="020B0604030500040204" pitchFamily="34" charset="0"/>
              </a:rPr>
              <a:t>Zeekr</a:t>
            </a:r>
            <a:r>
              <a:rPr lang="en-US" altLang="en-US" sz="900" b="1" kern="0">
                <a:latin typeface="Daytona" panose="020B0604030500040204" pitchFamily="34" charset="0"/>
                <a:sym typeface="Daytona" panose="020B0604030500040204" pitchFamily="34" charset="0"/>
              </a:rPr>
              <a:t> 001</a:t>
            </a:r>
            <a:endParaRPr lang="en-US" altLang="en-US" sz="900" b="1" kern="0">
              <a:effectLst/>
              <a:latin typeface="Daytona" panose="020B0604030500040204" pitchFamily="34" charset="0"/>
              <a:sym typeface="Daytona" panose="020B0604030500040204" pitchFamily="34" charset="0"/>
            </a:endParaRPr>
          </a:p>
          <a:p>
            <a:pPr lvl="0" algn="ctr"/>
            <a:r>
              <a:rPr lang="en-US" altLang="en-US" sz="900" kern="0">
                <a:latin typeface="Daytona" panose="020B0604030500040204" pitchFamily="34" charset="0"/>
                <a:sym typeface="Daytona" panose="020B0604030500040204" pitchFamily="34" charset="0"/>
              </a:rPr>
              <a:t>EV / RWD  </a:t>
            </a:r>
          </a:p>
          <a:p>
            <a:pPr lvl="0" algn="ctr"/>
            <a:r>
              <a:rPr lang="en-US" altLang="en-US" sz="900" kern="0">
                <a:effectLst/>
                <a:latin typeface="Daytona" panose="020B0604030500040204" pitchFamily="34" charset="0"/>
                <a:sym typeface="Daytona" panose="020B0604030500040204" pitchFamily="34" charset="0"/>
              </a:rPr>
              <a:t>Starting Price – AED 226,900 </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No Data</a:t>
            </a:r>
          </a:p>
          <a:p>
            <a:pPr lvl="0" algn="ctr"/>
            <a:endParaRPr lang="en-US" sz="900" kern="0" noProof="0">
              <a:latin typeface="Daytona" panose="020B0604030500040204" pitchFamily="34" charset="0"/>
              <a:sym typeface="Daytona" panose="020B0604030500040204" pitchFamily="34" charset="0"/>
            </a:endParaRPr>
          </a:p>
        </p:txBody>
      </p:sp>
      <p:pic>
        <p:nvPicPr>
          <p:cNvPr id="1028" name="Picture 4">
            <a:extLst>
              <a:ext uri="{FF2B5EF4-FFF2-40B4-BE49-F238E27FC236}">
                <a16:creationId xmlns:a16="http://schemas.microsoft.com/office/drawing/2014/main" id="{D79A90C7-D16F-09EB-91F5-3B6DF8ACEFDD}"/>
              </a:ext>
            </a:extLst>
          </p:cNvPr>
          <p:cNvPicPr>
            <a:picLocks noChangeAspect="1" noChangeArrowheads="1"/>
          </p:cNvPicPr>
          <p:nvPr/>
        </p:nvPicPr>
        <p:blipFill rotWithShape="1">
          <a:blip r:embed="rId47">
            <a:extLst>
              <a:ext uri="{28A0092B-C50C-407E-A947-70E740481C1C}">
                <a14:useLocalDpi xmlns:a14="http://schemas.microsoft.com/office/drawing/2010/main" val="0"/>
              </a:ext>
            </a:extLst>
          </a:blip>
          <a:srcRect t="21310" b="8483"/>
          <a:stretch/>
        </p:blipFill>
        <p:spPr bwMode="auto">
          <a:xfrm>
            <a:off x="7410164" y="5440363"/>
            <a:ext cx="2636355" cy="104140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F197980E-5F47-980D-6131-99D1A86F88AE}"/>
              </a:ext>
            </a:extLst>
          </p:cNvPr>
          <p:cNvSpPr>
            <a:spLocks noGrp="1" noChangeArrowheads="1"/>
          </p:cNvSpPr>
          <p:nvPr>
            <p:custDataLst>
              <p:tags r:id="rId36"/>
            </p:custDataLst>
          </p:nvPr>
        </p:nvSpPr>
        <p:spPr bwMode="auto">
          <a:xfrm>
            <a:off x="2654300" y="3663950"/>
            <a:ext cx="252413" cy="107950"/>
          </a:xfrm>
          <a:prstGeom prst="rect">
            <a:avLst/>
          </a:prstGeom>
          <a:solidFill>
            <a:schemeClr val="bg1"/>
          </a:solidFill>
          <a:ln w="9525">
            <a:noFill/>
            <a:miter lim="800000"/>
            <a:headEnd/>
            <a:tailEnd/>
          </a:ln>
          <a:effectLst/>
        </p:spPr>
        <p:txBody>
          <a:bodyPr vert="horz" wrap="none" lIns="0" tIns="7938" rIns="0" bIns="7938"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a:latin typeface="Daytona" panose="020B0604030500040204" pitchFamily="34" charset="0"/>
                <a:sym typeface="Daytona" panose="020B0604030500040204" pitchFamily="34" charset="0"/>
              </a:rPr>
              <a:t>AMG</a:t>
            </a:r>
            <a:endParaRPr lang="en-US" sz="600" b="1" kern="0" noProof="0">
              <a:latin typeface="Daytona" panose="020B0604030500040204" pitchFamily="34" charset="0"/>
              <a:sym typeface="Daytona" panose="020B0604030500040204" pitchFamily="34" charset="0"/>
            </a:endParaRPr>
          </a:p>
        </p:txBody>
      </p:sp>
    </p:spTree>
    <p:extLst>
      <p:ext uri="{BB962C8B-B14F-4D97-AF65-F5344CB8AC3E}">
        <p14:creationId xmlns:p14="http://schemas.microsoft.com/office/powerpoint/2010/main" val="269665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BD5F9389-C840-6E22-EE49-4C879438FFEA}"/>
              </a:ext>
            </a:extLst>
          </p:cNvPr>
          <p:cNvSpPr txBox="1"/>
          <p:nvPr/>
        </p:nvSpPr>
        <p:spPr>
          <a:xfrm>
            <a:off x="6444091" y="1835753"/>
            <a:ext cx="5747909" cy="4308872"/>
          </a:xfrm>
          <a:prstGeom prst="rect">
            <a:avLst/>
          </a:prstGeom>
          <a:noFill/>
        </p:spPr>
        <p:txBody>
          <a:bodyPr wrap="square">
            <a:spAutoFit/>
          </a:bodyPr>
          <a:lstStyle/>
          <a:p>
            <a:r>
              <a:rPr lang="en-US" sz="1600" b="1" dirty="0">
                <a:solidFill>
                  <a:srgbClr val="2B4A98"/>
                </a:solidFill>
                <a:latin typeface="Montserrat" panose="00000500000000000000" pitchFamily="2" charset="0"/>
              </a:rPr>
              <a:t>Key Takeaways</a:t>
            </a:r>
          </a:p>
          <a:p>
            <a:endParaRPr lang="en-US" sz="1600" b="1" dirty="0">
              <a:solidFill>
                <a:srgbClr val="2B4A98"/>
              </a:solidFill>
              <a:latin typeface="Montserrat" panose="00000500000000000000" pitchFamily="2" charset="0"/>
            </a:endParaRPr>
          </a:p>
          <a:p>
            <a:pPr marL="285750" indent="-285750">
              <a:buFont typeface="Arial" panose="020B0604020202020204" pitchFamily="34" charset="0"/>
              <a:buChar char="•"/>
            </a:pPr>
            <a:r>
              <a:rPr lang="en-US" sz="1400" dirty="0">
                <a:latin typeface="Montserrat" panose="00000500000000000000" pitchFamily="2" charset="0"/>
              </a:rPr>
              <a:t>Focus on selling the value, not just the price.</a:t>
            </a:r>
          </a:p>
          <a:p>
            <a:pPr marL="285750" indent="-285750">
              <a:buFont typeface="Arial" panose="020B0604020202020204" pitchFamily="34" charset="0"/>
              <a:buChar char="•"/>
            </a:pPr>
            <a:endParaRPr lang="en-US" sz="1400" dirty="0">
              <a:latin typeface="Montserrat" panose="00000500000000000000" pitchFamily="2" charset="0"/>
            </a:endParaRPr>
          </a:p>
          <a:p>
            <a:pPr marL="285750" indent="-285750">
              <a:buFont typeface="Arial" panose="020B0604020202020204" pitchFamily="34" charset="0"/>
              <a:buChar char="•"/>
            </a:pPr>
            <a:r>
              <a:rPr lang="en-US" sz="1400" dirty="0">
                <a:latin typeface="Montserrat" panose="00000500000000000000" pitchFamily="2" charset="0"/>
              </a:rPr>
              <a:t>Understand and empathize with the customer’s concerns.</a:t>
            </a:r>
          </a:p>
          <a:p>
            <a:pPr marL="285750" indent="-285750">
              <a:buFont typeface="Arial" panose="020B0604020202020204" pitchFamily="34" charset="0"/>
              <a:buChar char="•"/>
            </a:pPr>
            <a:endParaRPr lang="en-US" sz="1400" dirty="0">
              <a:latin typeface="Montserrat" panose="00000500000000000000" pitchFamily="2" charset="0"/>
            </a:endParaRPr>
          </a:p>
          <a:p>
            <a:pPr marL="285750" indent="-285750">
              <a:buFont typeface="Arial" panose="020B0604020202020204" pitchFamily="34" charset="0"/>
              <a:buChar char="•"/>
            </a:pPr>
            <a:r>
              <a:rPr lang="en-US" sz="1400" dirty="0">
                <a:latin typeface="Montserrat" panose="00000500000000000000" pitchFamily="2" charset="0"/>
              </a:rPr>
              <a:t>Use effective techniques to turn objections into opportunities.</a:t>
            </a:r>
          </a:p>
          <a:p>
            <a:pPr>
              <a:lnSpc>
                <a:spcPct val="150000"/>
              </a:lnSpc>
            </a:pPr>
            <a:endParaRPr lang="en-US" sz="1400" dirty="0">
              <a:latin typeface="Montserrat" panose="00000500000000000000" pitchFamily="2" charset="0"/>
            </a:endParaRPr>
          </a:p>
          <a:p>
            <a:r>
              <a:rPr lang="en-US" sz="1400" b="1" dirty="0">
                <a:solidFill>
                  <a:srgbClr val="2B4A98"/>
                </a:solidFill>
                <a:latin typeface="Montserrat" panose="00000500000000000000" pitchFamily="2" charset="0"/>
              </a:rPr>
              <a:t>Final Tips for Success</a:t>
            </a:r>
          </a:p>
          <a:p>
            <a:endParaRPr lang="en-US" sz="1400" b="1" dirty="0">
              <a:solidFill>
                <a:srgbClr val="2B4A98"/>
              </a:solidFill>
              <a:latin typeface="Montserrat" panose="00000500000000000000" pitchFamily="2" charset="0"/>
            </a:endParaRPr>
          </a:p>
          <a:p>
            <a:pPr marL="285750" indent="-285750">
              <a:buFont typeface="Arial" panose="020B0604020202020204" pitchFamily="34" charset="0"/>
              <a:buChar char="•"/>
            </a:pPr>
            <a:r>
              <a:rPr lang="en-US" sz="1400" dirty="0">
                <a:latin typeface="Montserrat" panose="00000500000000000000" pitchFamily="2" charset="0"/>
              </a:rPr>
              <a:t>More customers choosing Al Futtaim vehicles over competitors.</a:t>
            </a:r>
          </a:p>
          <a:p>
            <a:pPr marL="285750" indent="-285750">
              <a:lnSpc>
                <a:spcPct val="150000"/>
              </a:lnSpc>
              <a:buFont typeface="Arial" panose="020B0604020202020204" pitchFamily="34" charset="0"/>
              <a:buChar char="•"/>
            </a:pPr>
            <a:endParaRPr lang="en-US" sz="1400" dirty="0">
              <a:latin typeface="Montserrat" panose="00000500000000000000" pitchFamily="2" charset="0"/>
            </a:endParaRPr>
          </a:p>
          <a:p>
            <a:r>
              <a:rPr lang="en-US" sz="1600" b="1" dirty="0">
                <a:solidFill>
                  <a:srgbClr val="2B4A98"/>
                </a:solidFill>
                <a:latin typeface="Montserrat" panose="00000500000000000000" pitchFamily="2" charset="0"/>
              </a:rPr>
              <a:t>Enhanced Reputation for the Brand</a:t>
            </a:r>
          </a:p>
          <a:p>
            <a:endParaRPr lang="en-US" sz="1600" b="1" dirty="0">
              <a:solidFill>
                <a:srgbClr val="2B4A98"/>
              </a:solidFill>
              <a:latin typeface="Montserrat" panose="00000500000000000000" pitchFamily="2" charset="0"/>
            </a:endParaRPr>
          </a:p>
          <a:p>
            <a:pPr marL="285750" indent="-285750">
              <a:buFont typeface="Arial" panose="020B0604020202020204" pitchFamily="34" charset="0"/>
              <a:buChar char="•"/>
            </a:pPr>
            <a:r>
              <a:rPr lang="en-US" sz="1400" dirty="0">
                <a:latin typeface="Montserrat" panose="00000500000000000000" pitchFamily="2" charset="0"/>
              </a:rPr>
              <a:t>Customers perceive Al Futtaim as a value-driven and customer-focused brand.</a:t>
            </a:r>
          </a:p>
        </p:txBody>
      </p:sp>
      <p:sp>
        <p:nvSpPr>
          <p:cNvPr id="8" name="TextBox 7">
            <a:extLst>
              <a:ext uri="{FF2B5EF4-FFF2-40B4-BE49-F238E27FC236}">
                <a16:creationId xmlns:a16="http://schemas.microsoft.com/office/drawing/2014/main" id="{09D73C6A-59FE-9B02-49CE-5EC80D8E2BB3}"/>
              </a:ext>
            </a:extLst>
          </p:cNvPr>
          <p:cNvSpPr txBox="1"/>
          <p:nvPr/>
        </p:nvSpPr>
        <p:spPr>
          <a:xfrm>
            <a:off x="457200" y="228600"/>
            <a:ext cx="11033760" cy="707886"/>
          </a:xfrm>
          <a:prstGeom prst="rect">
            <a:avLst/>
          </a:prstGeom>
          <a:noFill/>
        </p:spPr>
        <p:txBody>
          <a:bodyPr wrap="square">
            <a:spAutoFit/>
          </a:bodyPr>
          <a:lstStyle/>
          <a:p>
            <a:r>
              <a:rPr lang="en-US" sz="2000" b="1" dirty="0">
                <a:solidFill>
                  <a:srgbClr val="2B4A98"/>
                </a:solidFill>
                <a:latin typeface="Montserrat" panose="00000500000000000000" pitchFamily="2" charset="0"/>
              </a:rPr>
              <a:t>Expected Outcomes of Successful Objection Handling:</a:t>
            </a:r>
            <a:r>
              <a:rPr lang="en-US" sz="2000" dirty="0">
                <a:solidFill>
                  <a:srgbClr val="2B4A98"/>
                </a:solidFill>
                <a:latin typeface="Montserrat" panose="00000500000000000000" pitchFamily="2" charset="0"/>
              </a:rPr>
              <a:t> Training isn’t just reading. Set practical</a:t>
            </a:r>
          </a:p>
        </p:txBody>
      </p:sp>
      <p:cxnSp>
        <p:nvCxnSpPr>
          <p:cNvPr id="9" name="Straight Connector 8">
            <a:extLst>
              <a:ext uri="{FF2B5EF4-FFF2-40B4-BE49-F238E27FC236}">
                <a16:creationId xmlns:a16="http://schemas.microsoft.com/office/drawing/2014/main" id="{6DB9E815-073C-C60E-BB3B-6B2F0B1DBAB9}"/>
              </a:ext>
            </a:extLst>
          </p:cNvPr>
          <p:cNvCxnSpPr/>
          <p:nvPr/>
        </p:nvCxnSpPr>
        <p:spPr>
          <a:xfrm>
            <a:off x="6085840" y="2329471"/>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416D09EE-608D-ABB4-B063-FA31DFF24E5E}"/>
              </a:ext>
            </a:extLst>
          </p:cNvPr>
          <p:cNvSpPr txBox="1"/>
          <p:nvPr/>
        </p:nvSpPr>
        <p:spPr>
          <a:xfrm>
            <a:off x="358252" y="3202550"/>
            <a:ext cx="5747909" cy="2846933"/>
          </a:xfrm>
          <a:prstGeom prst="rect">
            <a:avLst/>
          </a:prstGeom>
          <a:noFill/>
        </p:spPr>
        <p:txBody>
          <a:bodyPr wrap="square">
            <a:spAutoFit/>
          </a:bodyPr>
          <a:lstStyle/>
          <a:p>
            <a:r>
              <a:rPr lang="en-US" sz="1600" b="1" dirty="0">
                <a:solidFill>
                  <a:srgbClr val="2B4A98"/>
                </a:solidFill>
                <a:latin typeface="Montserrat" panose="00000500000000000000" pitchFamily="2" charset="0"/>
              </a:rPr>
              <a:t>Building Stronger Customer Relationships</a:t>
            </a:r>
            <a:endParaRPr lang="en-US" sz="1400" b="1" dirty="0">
              <a:solidFill>
                <a:schemeClr val="accent4"/>
              </a:solidFill>
              <a:latin typeface="Montserrat" panose="00000500000000000000" pitchFamily="2" charset="0"/>
            </a:endParaRPr>
          </a:p>
          <a:p>
            <a:pPr marL="285750" indent="-285750">
              <a:lnSpc>
                <a:spcPct val="150000"/>
              </a:lnSpc>
              <a:buFont typeface="Arial" panose="020B0604020202020204" pitchFamily="34" charset="0"/>
              <a:buChar char="•"/>
            </a:pPr>
            <a:r>
              <a:rPr lang="en-US" sz="1400" dirty="0">
                <a:latin typeface="Montserrat" panose="00000500000000000000" pitchFamily="2" charset="0"/>
              </a:rPr>
              <a:t>Trust and satisfaction lead to long-term loyalty.</a:t>
            </a:r>
          </a:p>
          <a:p>
            <a:pPr>
              <a:lnSpc>
                <a:spcPct val="150000"/>
              </a:lnSpc>
            </a:pPr>
            <a:endParaRPr lang="en-US" sz="1400" dirty="0">
              <a:latin typeface="Montserrat" panose="00000500000000000000" pitchFamily="2" charset="0"/>
            </a:endParaRPr>
          </a:p>
          <a:p>
            <a:r>
              <a:rPr lang="en-US" sz="1400" b="1" dirty="0">
                <a:solidFill>
                  <a:srgbClr val="2B4A98"/>
                </a:solidFill>
                <a:latin typeface="Montserrat" panose="00000500000000000000" pitchFamily="2" charset="0"/>
              </a:rPr>
              <a:t>Increased Conversion Rates</a:t>
            </a:r>
          </a:p>
          <a:p>
            <a:pPr marL="285750" indent="-285750">
              <a:lnSpc>
                <a:spcPct val="150000"/>
              </a:lnSpc>
              <a:buFont typeface="Arial" panose="020B0604020202020204" pitchFamily="34" charset="0"/>
              <a:buChar char="•"/>
            </a:pPr>
            <a:r>
              <a:rPr lang="en-US" sz="1400" dirty="0">
                <a:latin typeface="Montserrat" panose="00000500000000000000" pitchFamily="2" charset="0"/>
              </a:rPr>
              <a:t>More customers choosing Al Futtaim vehicles over competitors.</a:t>
            </a:r>
          </a:p>
          <a:p>
            <a:pPr marL="285750" indent="-285750">
              <a:lnSpc>
                <a:spcPct val="150000"/>
              </a:lnSpc>
              <a:buFont typeface="Arial" panose="020B0604020202020204" pitchFamily="34" charset="0"/>
              <a:buChar char="•"/>
            </a:pPr>
            <a:endParaRPr lang="en-US" sz="1400" dirty="0">
              <a:latin typeface="Montserrat" panose="00000500000000000000" pitchFamily="2" charset="0"/>
            </a:endParaRPr>
          </a:p>
          <a:p>
            <a:r>
              <a:rPr lang="en-US" sz="1600" b="1" dirty="0">
                <a:solidFill>
                  <a:srgbClr val="2B4A98"/>
                </a:solidFill>
                <a:latin typeface="Montserrat" panose="00000500000000000000" pitchFamily="2" charset="0"/>
              </a:rPr>
              <a:t>Enhanced Reputation for the Brand</a:t>
            </a:r>
          </a:p>
          <a:p>
            <a:pPr marL="285750" indent="-285750">
              <a:buFont typeface="Arial" panose="020B0604020202020204" pitchFamily="34" charset="0"/>
              <a:buChar char="•"/>
            </a:pPr>
            <a:r>
              <a:rPr lang="en-US" sz="1400" dirty="0">
                <a:latin typeface="Montserrat" panose="00000500000000000000" pitchFamily="2" charset="0"/>
              </a:rPr>
              <a:t>Customers perceive Al Futtaim as a value-driven and customer-focused brand.</a:t>
            </a:r>
          </a:p>
        </p:txBody>
      </p:sp>
      <p:pic>
        <p:nvPicPr>
          <p:cNvPr id="3" name="图片 3">
            <a:extLst>
              <a:ext uri="{FF2B5EF4-FFF2-40B4-BE49-F238E27FC236}">
                <a16:creationId xmlns:a16="http://schemas.microsoft.com/office/drawing/2014/main" id="{2FF1CE8F-AA9C-5BAC-3BAD-DBFBE85303F5}"/>
              </a:ext>
            </a:extLst>
          </p:cNvPr>
          <p:cNvPicPr>
            <a:picLocks noChangeAspect="1"/>
          </p:cNvPicPr>
          <p:nvPr/>
        </p:nvPicPr>
        <p:blipFill rotWithShape="1">
          <a:blip r:embed="rId2"/>
          <a:srcRect l="5843" t="25609" r="5843" b="25609"/>
          <a:stretch/>
        </p:blipFill>
        <p:spPr>
          <a:xfrm>
            <a:off x="1363290" y="1232947"/>
            <a:ext cx="3028950" cy="1673142"/>
          </a:xfrm>
          <a:prstGeom prst="rect">
            <a:avLst/>
          </a:prstGeom>
        </p:spPr>
      </p:pic>
    </p:spTree>
    <p:extLst>
      <p:ext uri="{BB962C8B-B14F-4D97-AF65-F5344CB8AC3E}">
        <p14:creationId xmlns:p14="http://schemas.microsoft.com/office/powerpoint/2010/main" val="1288709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CD65018C-FA3C-42DE-A768-C3E8B5925A3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8" imgH="408" progId="TCLayout.ActiveDocument.1">
                  <p:embed/>
                </p:oleObj>
              </mc:Choice>
              <mc:Fallback>
                <p:oleObj name="think-cell Slide" r:id="rId3" imgW="408" imgH="408" progId="TCLayout.ActiveDocument.1">
                  <p:embed/>
                  <p:pic>
                    <p:nvPicPr>
                      <p:cNvPr id="7" name="think-cell data - do not delete" hidden="1">
                        <a:extLst>
                          <a:ext uri="{FF2B5EF4-FFF2-40B4-BE49-F238E27FC236}">
                            <a16:creationId xmlns:a16="http://schemas.microsoft.com/office/drawing/2014/main" id="{CD65018C-FA3C-42DE-A768-C3E8B5925A30}"/>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0D9B090-9C8A-4737-B46F-B1BA55EBD9CC}"/>
              </a:ext>
            </a:extLst>
          </p:cNvPr>
          <p:cNvSpPr>
            <a:spLocks noGrp="1"/>
          </p:cNvSpPr>
          <p:nvPr>
            <p:ph type="ctrTitle"/>
          </p:nvPr>
        </p:nvSpPr>
        <p:spPr>
          <a:xfrm>
            <a:off x="479261" y="5373210"/>
            <a:ext cx="8050193" cy="945294"/>
          </a:xfrm>
        </p:spPr>
        <p:txBody>
          <a:bodyPr vert="horz">
            <a:noAutofit/>
          </a:bodyPr>
          <a:lstStyle/>
          <a:p>
            <a:pPr algn="l"/>
            <a:r>
              <a:rPr lang="en-US" sz="3200" b="1" dirty="0">
                <a:solidFill>
                  <a:srgbClr val="002060"/>
                </a:solidFill>
                <a:latin typeface="Daytona" panose="020B0604030500040204" pitchFamily="34" charset="0"/>
              </a:rPr>
              <a:t>Thank you!</a:t>
            </a:r>
            <a:endParaRPr lang="en-US" sz="2000" dirty="0">
              <a:solidFill>
                <a:srgbClr val="002060"/>
              </a:solidFill>
              <a:latin typeface="Daytona" panose="020B0604030500040204" pitchFamily="34" charset="0"/>
            </a:endParaRPr>
          </a:p>
        </p:txBody>
      </p:sp>
      <p:grpSp>
        <p:nvGrpSpPr>
          <p:cNvPr id="8" name="Group 7">
            <a:extLst>
              <a:ext uri="{FF2B5EF4-FFF2-40B4-BE49-F238E27FC236}">
                <a16:creationId xmlns:a16="http://schemas.microsoft.com/office/drawing/2014/main" id="{3E45954D-DFD4-4F54-9D88-B8439CC29BB3}"/>
              </a:ext>
            </a:extLst>
          </p:cNvPr>
          <p:cNvGrpSpPr/>
          <p:nvPr/>
        </p:nvGrpSpPr>
        <p:grpSpPr>
          <a:xfrm>
            <a:off x="-33711" y="-4214"/>
            <a:ext cx="12246357" cy="5038859"/>
            <a:chOff x="-33711" y="-4214"/>
            <a:chExt cx="12246357" cy="5038859"/>
          </a:xfrm>
        </p:grpSpPr>
        <p:sp>
          <p:nvSpPr>
            <p:cNvPr id="6" name="Rectangle 5">
              <a:extLst>
                <a:ext uri="{FF2B5EF4-FFF2-40B4-BE49-F238E27FC236}">
                  <a16:creationId xmlns:a16="http://schemas.microsoft.com/office/drawing/2014/main" id="{669EFD82-4106-4DC9-8E51-CB64905D4311}"/>
                </a:ext>
              </a:extLst>
            </p:cNvPr>
            <p:cNvSpPr/>
            <p:nvPr/>
          </p:nvSpPr>
          <p:spPr>
            <a:xfrm>
              <a:off x="-33711" y="2146675"/>
              <a:ext cx="12246357" cy="288797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latin typeface="Daytona" panose="020B0604030500040204" pitchFamily="34" charset="0"/>
              </a:endParaRPr>
            </a:p>
          </p:txBody>
        </p:sp>
        <p:pic>
          <p:nvPicPr>
            <p:cNvPr id="5" name="Picture 4" descr="A person standing next to a battery&#10;&#10;Description automatically generated">
              <a:extLst>
                <a:ext uri="{FF2B5EF4-FFF2-40B4-BE49-F238E27FC236}">
                  <a16:creationId xmlns:a16="http://schemas.microsoft.com/office/drawing/2014/main" id="{DD5ABD15-A5C7-4ED4-9D8F-9EA39CFD79DA}"/>
                </a:ext>
              </a:extLst>
            </p:cNvPr>
            <p:cNvPicPr>
              <a:picLocks noChangeAspect="1"/>
            </p:cNvPicPr>
            <p:nvPr/>
          </p:nvPicPr>
          <p:blipFill rotWithShape="1">
            <a:blip r:embed="rId5">
              <a:extLst>
                <a:ext uri="{28A0092B-C50C-407E-A947-70E740481C1C}">
                  <a14:useLocalDpi xmlns:a14="http://schemas.microsoft.com/office/drawing/2010/main" val="0"/>
                </a:ext>
              </a:extLst>
            </a:blip>
            <a:srcRect b="27436"/>
            <a:stretch/>
          </p:blipFill>
          <p:spPr>
            <a:xfrm>
              <a:off x="-33711" y="-4214"/>
              <a:ext cx="12246357" cy="4998558"/>
            </a:xfrm>
            <a:prstGeom prst="snip2SameRect">
              <a:avLst>
                <a:gd name="adj1" fmla="val 0"/>
                <a:gd name="adj2" fmla="val 42778"/>
              </a:avLst>
            </a:prstGeom>
          </p:spPr>
        </p:pic>
      </p:grpSp>
      <p:pic>
        <p:nvPicPr>
          <p:cNvPr id="4" name="Picture 3">
            <a:extLst>
              <a:ext uri="{FF2B5EF4-FFF2-40B4-BE49-F238E27FC236}">
                <a16:creationId xmlns:a16="http://schemas.microsoft.com/office/drawing/2014/main" id="{F3F4C0FF-89CC-07BB-034D-F7C544329114}"/>
              </a:ext>
            </a:extLst>
          </p:cNvPr>
          <p:cNvPicPr>
            <a:picLocks noChangeAspect="1"/>
          </p:cNvPicPr>
          <p:nvPr/>
        </p:nvPicPr>
        <p:blipFill>
          <a:blip r:embed="rId6">
            <a:extLst>
              <a:ext uri="{28A0092B-C50C-407E-A947-70E740481C1C}">
                <a14:useLocalDpi xmlns:a14="http://schemas.microsoft.com/office/drawing/2010/main" val="0"/>
              </a:ext>
            </a:extLst>
          </a:blip>
          <a:srcRect t="2546" b="2546"/>
          <a:stretch/>
        </p:blipFill>
        <p:spPr>
          <a:xfrm>
            <a:off x="-43284" y="-1182131"/>
            <a:ext cx="12255930" cy="6555341"/>
          </a:xfrm>
          <a:prstGeom prst="rect">
            <a:avLst/>
          </a:prstGeom>
        </p:spPr>
      </p:pic>
    </p:spTree>
    <p:extLst>
      <p:ext uri="{BB962C8B-B14F-4D97-AF65-F5344CB8AC3E}">
        <p14:creationId xmlns:p14="http://schemas.microsoft.com/office/powerpoint/2010/main" val="873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8A0CDE2-AB0A-D63F-D54D-A1B3B0A666BE}"/>
              </a:ext>
            </a:extLst>
          </p:cNvPr>
          <p:cNvSpPr txBox="1"/>
          <p:nvPr/>
        </p:nvSpPr>
        <p:spPr>
          <a:xfrm>
            <a:off x="457200" y="228600"/>
            <a:ext cx="10746606" cy="101566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B4A98"/>
                </a:solidFill>
                <a:effectLst/>
                <a:uLnTx/>
                <a:uFillTx/>
                <a:latin typeface="Montserrat" panose="00000500000000000000" pitchFamily="2" charset="0"/>
              </a:rPr>
              <a:t>Overview:</a:t>
            </a:r>
            <a:r>
              <a:rPr kumimoji="0" lang="en-US" sz="2000" b="0" i="0" u="none" strike="noStrike" kern="1200" cap="none" spc="0" normalizeH="0" baseline="0" noProof="0" dirty="0">
                <a:ln>
                  <a:noFill/>
                </a:ln>
                <a:solidFill>
                  <a:srgbClr val="2B4A98"/>
                </a:solidFill>
                <a:effectLst/>
                <a:uLnTx/>
                <a:uFillTx/>
                <a:latin typeface="Montserrat" panose="00000500000000000000" pitchFamily="2" charset="0"/>
              </a:rPr>
              <a:t> This session is designed to equip Sales Executives with the skills and techniques needed to effectively handle price objections by focusing on creating value with the BYD </a:t>
            </a:r>
            <a:r>
              <a:rPr lang="en-US" sz="2000" dirty="0">
                <a:solidFill>
                  <a:srgbClr val="2B4A98"/>
                </a:solidFill>
                <a:latin typeface="Montserrat" panose="00000500000000000000" pitchFamily="2" charset="0"/>
              </a:rPr>
              <a:t>b</a:t>
            </a:r>
            <a:r>
              <a:rPr kumimoji="0" lang="en-US" sz="2000" b="0" i="0" u="none" strike="noStrike" kern="1200" cap="none" spc="0" normalizeH="0" baseline="0" noProof="0" dirty="0">
                <a:ln>
                  <a:noFill/>
                </a:ln>
                <a:solidFill>
                  <a:srgbClr val="2B4A98"/>
                </a:solidFill>
                <a:effectLst/>
                <a:uLnTx/>
                <a:uFillTx/>
                <a:latin typeface="Montserrat" panose="00000500000000000000" pitchFamily="2" charset="0"/>
              </a:rPr>
              <a:t>rand and product lineup.</a:t>
            </a:r>
          </a:p>
        </p:txBody>
      </p:sp>
      <p:sp>
        <p:nvSpPr>
          <p:cNvPr id="38" name="TextBox 37">
            <a:extLst>
              <a:ext uri="{FF2B5EF4-FFF2-40B4-BE49-F238E27FC236}">
                <a16:creationId xmlns:a16="http://schemas.microsoft.com/office/drawing/2014/main" id="{BD5F9389-C840-6E22-EE49-4C879438FFEA}"/>
              </a:ext>
            </a:extLst>
          </p:cNvPr>
          <p:cNvSpPr txBox="1"/>
          <p:nvPr/>
        </p:nvSpPr>
        <p:spPr>
          <a:xfrm>
            <a:off x="457201" y="2216826"/>
            <a:ext cx="5422604" cy="3200876"/>
          </a:xfrm>
          <a:prstGeom prst="rect">
            <a:avLst/>
          </a:prstGeom>
          <a:noFill/>
        </p:spPr>
        <p:txBody>
          <a:bodyPr wrap="square">
            <a:spAutoFit/>
          </a:bodyPr>
          <a:lstStyle/>
          <a:p>
            <a:pPr>
              <a:defRPr/>
            </a:pPr>
            <a:r>
              <a:rPr lang="en-US" sz="1600" b="1" dirty="0">
                <a:solidFill>
                  <a:srgbClr val="2B4A98"/>
                </a:solidFill>
                <a:latin typeface="Daytona" panose="020B0604030500040204" pitchFamily="34" charset="0"/>
              </a:rPr>
              <a:t>The Importance of Handling Price Objections</a:t>
            </a:r>
          </a:p>
          <a:p>
            <a:pPr>
              <a:defRPr/>
            </a:pPr>
            <a:r>
              <a:rPr kumimoji="0" lang="en-US" b="1" i="0" u="none" strike="noStrike" kern="1200" cap="none" spc="0" normalizeH="0" baseline="0" noProof="0" dirty="0">
                <a:ln>
                  <a:noFill/>
                </a:ln>
                <a:solidFill>
                  <a:srgbClr val="2B4A98"/>
                </a:solidFill>
                <a:effectLst/>
                <a:uLnTx/>
                <a:uFillTx/>
                <a:latin typeface="Daytona" panose="020B0604030500040204" pitchFamily="34" charset="0"/>
              </a:rPr>
              <a:t> </a:t>
            </a:r>
            <a:endParaRPr kumimoji="0" lang="en-US" sz="1600" b="1" i="0" u="none" strike="noStrike" kern="1200" cap="none" spc="0" normalizeH="0" baseline="0" noProof="0" dirty="0">
              <a:ln>
                <a:noFill/>
              </a:ln>
              <a:solidFill>
                <a:srgbClr val="152A38"/>
              </a:solidFill>
              <a:effectLst/>
              <a:uLnTx/>
              <a:uFillTx/>
              <a:latin typeface="Daytona" panose="020B060403050004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Daytona" panose="020B0604030500040204" pitchFamily="34" charset="0"/>
              </a:rPr>
              <a:t>Why Customers Focus on Price</a:t>
            </a:r>
          </a:p>
          <a:p>
            <a:pPr marR="0" lvl="0" algn="l" defTabSz="914400" rtl="0" eaLnBrk="1" fontAlgn="auto" latinLnBrk="0" hangingPunct="1">
              <a:lnSpc>
                <a:spcPct val="100000"/>
              </a:lnSpc>
              <a:spcBef>
                <a:spcPts val="0"/>
              </a:spcBef>
              <a:spcAft>
                <a:spcPts val="0"/>
              </a:spcAft>
              <a:buClrTx/>
              <a:buSzTx/>
              <a:tabLst/>
              <a:defRPr/>
            </a:pPr>
            <a:endParaRPr kumimoji="0" lang="en-US" sz="1400" b="0" i="0" u="none" strike="noStrike" kern="1200" cap="none" spc="0" normalizeH="0" baseline="0" noProof="0" dirty="0">
              <a:ln>
                <a:noFill/>
              </a:ln>
              <a:solidFill>
                <a:srgbClr val="000000"/>
              </a:solidFill>
              <a:effectLst/>
              <a:uLnTx/>
              <a:uFillTx/>
              <a:latin typeface="Daytona" panose="020B060403050004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Daytona" panose="020B0604030500040204" pitchFamily="34" charset="0"/>
              </a:rPr>
              <a:t>The Role of the Sales Executive in Shaping Perceptions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Daytona" panose="020B0604030500040204" pitchFamily="34" charset="0"/>
            </a:endParaRPr>
          </a:p>
          <a:p>
            <a:pPr>
              <a:defRPr/>
            </a:pPr>
            <a:r>
              <a:rPr lang="en-US" sz="1400" b="1" dirty="0">
                <a:solidFill>
                  <a:srgbClr val="2B4A98"/>
                </a:solidFill>
                <a:latin typeface="Daytona" panose="020B0604030500040204" pitchFamily="34" charset="0"/>
              </a:rPr>
              <a:t>Objectives </a:t>
            </a:r>
          </a:p>
          <a:p>
            <a:pPr>
              <a:defRPr/>
            </a:pPr>
            <a:endParaRPr kumimoji="0" lang="en-US" sz="1400" b="0" i="0" u="none" strike="noStrike" kern="1200" cap="none" spc="0" normalizeH="0" baseline="0" noProof="0" dirty="0">
              <a:ln>
                <a:noFill/>
              </a:ln>
              <a:solidFill>
                <a:srgbClr val="000000"/>
              </a:solidFill>
              <a:effectLst/>
              <a:uLnTx/>
              <a:uFillTx/>
              <a:latin typeface="Daytona" panose="020B060403050004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Daytona" panose="020B0604030500040204" pitchFamily="34" charset="0"/>
              </a:rPr>
              <a:t>Learn to Shift the Conversation from Price to Value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dirty="0">
              <a:solidFill>
                <a:srgbClr val="000000"/>
              </a:solidFill>
              <a:latin typeface="Daytona" panose="020B060403050004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Daytona" panose="020B0604030500040204" pitchFamily="34" charset="0"/>
              </a:rPr>
              <a:t>Master Techniques for Addressing Price Objections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dirty="0">
              <a:solidFill>
                <a:srgbClr val="000000"/>
              </a:solidFill>
              <a:latin typeface="Daytona" panose="020B060403050004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Daytona" panose="020B0604030500040204" pitchFamily="34" charset="0"/>
              </a:rPr>
              <a:t>Understand the Expected Outcomes of Successful Objection Handling</a:t>
            </a:r>
          </a:p>
        </p:txBody>
      </p:sp>
      <p:cxnSp>
        <p:nvCxnSpPr>
          <p:cNvPr id="2" name="Straight Connector 1">
            <a:extLst>
              <a:ext uri="{FF2B5EF4-FFF2-40B4-BE49-F238E27FC236}">
                <a16:creationId xmlns:a16="http://schemas.microsoft.com/office/drawing/2014/main" id="{7DD06752-DAF4-C0FD-1530-444F5B20200B}"/>
              </a:ext>
            </a:extLst>
          </p:cNvPr>
          <p:cNvCxnSpPr/>
          <p:nvPr/>
        </p:nvCxnSpPr>
        <p:spPr>
          <a:xfrm>
            <a:off x="6298491" y="2329471"/>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pic>
        <p:nvPicPr>
          <p:cNvPr id="3" name="Picture 2">
            <a:extLst>
              <a:ext uri="{FF2B5EF4-FFF2-40B4-BE49-F238E27FC236}">
                <a16:creationId xmlns:a16="http://schemas.microsoft.com/office/drawing/2014/main" id="{EDC413AF-2870-B1F2-4EC0-9F57B5E8B1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79" t="17749" r="15279" b="17749"/>
          <a:stretch/>
        </p:blipFill>
        <p:spPr bwMode="auto">
          <a:xfrm>
            <a:off x="6805575" y="2562925"/>
            <a:ext cx="4228645" cy="23812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481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BD5F9389-C840-6E22-EE49-4C879438FFEA}"/>
              </a:ext>
            </a:extLst>
          </p:cNvPr>
          <p:cNvSpPr txBox="1"/>
          <p:nvPr/>
        </p:nvSpPr>
        <p:spPr>
          <a:xfrm>
            <a:off x="6369652" y="2509952"/>
            <a:ext cx="5696974" cy="3170099"/>
          </a:xfrm>
          <a:prstGeom prst="rect">
            <a:avLst/>
          </a:prstGeom>
          <a:noFill/>
        </p:spPr>
        <p:txBody>
          <a:bodyPr wrap="square">
            <a:spAutoFit/>
          </a:bodyPr>
          <a:lstStyle/>
          <a:p>
            <a:r>
              <a:rPr lang="en-US" sz="1600" b="1" dirty="0">
                <a:solidFill>
                  <a:srgbClr val="2B4A98"/>
                </a:solidFill>
                <a:latin typeface="Daytona" panose="020B0604030500040204" pitchFamily="34" charset="0"/>
              </a:rPr>
              <a:t>Why Customers Might Object to Price</a:t>
            </a:r>
            <a:endParaRPr lang="en-US" sz="1400" b="1" dirty="0">
              <a:solidFill>
                <a:schemeClr val="accent4"/>
              </a:solidFill>
              <a:latin typeface="Daytona" panose="020B0604030500040204" pitchFamily="34" charset="0"/>
            </a:endParaRPr>
          </a:p>
          <a:p>
            <a:pPr marL="285750" indent="-285750">
              <a:lnSpc>
                <a:spcPct val="150000"/>
              </a:lnSpc>
              <a:buFont typeface="Arial" panose="020B0604020202020204" pitchFamily="34" charset="0"/>
              <a:buChar char="•"/>
            </a:pPr>
            <a:r>
              <a:rPr lang="en-US" sz="1400" dirty="0">
                <a:latin typeface="Daytona" panose="020B0604030500040204" pitchFamily="34" charset="0"/>
              </a:rPr>
              <a:t>Budget Constraints</a:t>
            </a:r>
          </a:p>
          <a:p>
            <a:pPr marL="285750" indent="-285750">
              <a:lnSpc>
                <a:spcPct val="150000"/>
              </a:lnSpc>
              <a:buFont typeface="Arial" panose="020B0604020202020204" pitchFamily="34" charset="0"/>
              <a:buChar char="•"/>
            </a:pPr>
            <a:r>
              <a:rPr lang="en-US" sz="1400" dirty="0">
                <a:latin typeface="Daytona" panose="020B0604030500040204" pitchFamily="34" charset="0"/>
              </a:rPr>
              <a:t>Comparing with Competitors</a:t>
            </a:r>
          </a:p>
          <a:p>
            <a:pPr marL="285750" indent="-285750">
              <a:lnSpc>
                <a:spcPct val="150000"/>
              </a:lnSpc>
              <a:buFont typeface="Arial" panose="020B0604020202020204" pitchFamily="34" charset="0"/>
              <a:buChar char="•"/>
            </a:pPr>
            <a:r>
              <a:rPr lang="en-US" sz="1400" dirty="0">
                <a:latin typeface="Daytona" panose="020B0604030500040204" pitchFamily="34" charset="0"/>
              </a:rPr>
              <a:t>Lack of Understanding of the Brand &amp; Vehicle's Value</a:t>
            </a:r>
          </a:p>
          <a:p>
            <a:pPr marL="285750" indent="-285750">
              <a:lnSpc>
                <a:spcPct val="150000"/>
              </a:lnSpc>
              <a:buFont typeface="Arial" panose="020B0604020202020204" pitchFamily="34" charset="0"/>
              <a:buChar char="•"/>
            </a:pPr>
            <a:endParaRPr lang="en-US" sz="1400" b="1" dirty="0">
              <a:solidFill>
                <a:srgbClr val="2B4A98"/>
              </a:solidFill>
              <a:latin typeface="Daytona" panose="020B0604030500040204" pitchFamily="34" charset="0"/>
            </a:endParaRPr>
          </a:p>
          <a:p>
            <a:pPr>
              <a:lnSpc>
                <a:spcPct val="150000"/>
              </a:lnSpc>
            </a:pPr>
            <a:r>
              <a:rPr lang="en-US" sz="1400" b="1" dirty="0">
                <a:solidFill>
                  <a:srgbClr val="2B4A98"/>
                </a:solidFill>
                <a:latin typeface="Daytona" panose="020B0604030500040204" pitchFamily="34" charset="0"/>
              </a:rPr>
              <a:t>Importance of Empathy and Listening</a:t>
            </a:r>
          </a:p>
          <a:p>
            <a:pPr marL="285750" indent="-285750">
              <a:lnSpc>
                <a:spcPct val="150000"/>
              </a:lnSpc>
              <a:buFont typeface="Arial" panose="020B0604020202020204" pitchFamily="34" charset="0"/>
              <a:buChar char="•"/>
            </a:pPr>
            <a:r>
              <a:rPr lang="en-US" sz="1400" dirty="0">
                <a:latin typeface="Daytona" panose="020B0604030500040204" pitchFamily="34" charset="0"/>
              </a:rPr>
              <a:t>Acknowledging Customer Concerns</a:t>
            </a:r>
          </a:p>
          <a:p>
            <a:pPr marL="285750" indent="-285750">
              <a:lnSpc>
                <a:spcPct val="150000"/>
              </a:lnSpc>
              <a:buFont typeface="Arial" panose="020B0604020202020204" pitchFamily="34" charset="0"/>
              <a:buChar char="•"/>
            </a:pPr>
            <a:r>
              <a:rPr lang="en-US" sz="1400" dirty="0">
                <a:latin typeface="Daytona" panose="020B0604030500040204" pitchFamily="34" charset="0"/>
              </a:rPr>
              <a:t>Utilize APAC for Objection Handling</a:t>
            </a:r>
          </a:p>
          <a:p>
            <a:pPr marL="285750" indent="-285750">
              <a:lnSpc>
                <a:spcPct val="150000"/>
              </a:lnSpc>
              <a:buFont typeface="Arial" panose="020B0604020202020204" pitchFamily="34" charset="0"/>
              <a:buChar char="•"/>
            </a:pPr>
            <a:r>
              <a:rPr lang="en-US" sz="1400" dirty="0">
                <a:latin typeface="Daytona" panose="020B0604030500040204" pitchFamily="34" charset="0"/>
              </a:rPr>
              <a:t>Building Trust Through Active Listening</a:t>
            </a:r>
          </a:p>
          <a:p>
            <a:pPr marL="285750" indent="-285750">
              <a:buFont typeface="Arial" panose="020B0604020202020204" pitchFamily="34" charset="0"/>
              <a:buChar char="•"/>
            </a:pPr>
            <a:endParaRPr lang="en-US" sz="1600" dirty="0">
              <a:latin typeface="Daytona" panose="020B0604030500040204" pitchFamily="34" charset="0"/>
            </a:endParaRPr>
          </a:p>
        </p:txBody>
      </p:sp>
      <p:sp>
        <p:nvSpPr>
          <p:cNvPr id="2" name="TextBox 1">
            <a:extLst>
              <a:ext uri="{FF2B5EF4-FFF2-40B4-BE49-F238E27FC236}">
                <a16:creationId xmlns:a16="http://schemas.microsoft.com/office/drawing/2014/main" id="{E6BDDA1E-10A9-035A-7072-7352D2A411EC}"/>
              </a:ext>
            </a:extLst>
          </p:cNvPr>
          <p:cNvSpPr txBox="1"/>
          <p:nvPr/>
        </p:nvSpPr>
        <p:spPr>
          <a:xfrm>
            <a:off x="457199" y="228600"/>
            <a:ext cx="11088255" cy="707886"/>
          </a:xfrm>
          <a:prstGeom prst="rect">
            <a:avLst/>
          </a:prstGeom>
          <a:noFill/>
        </p:spPr>
        <p:txBody>
          <a:bodyPr wrap="square">
            <a:spAutoFit/>
          </a:bodyPr>
          <a:lstStyle/>
          <a:p>
            <a:r>
              <a:rPr lang="en-US" sz="2000" b="1" dirty="0">
                <a:solidFill>
                  <a:srgbClr val="2B4A98"/>
                </a:solidFill>
                <a:latin typeface="Montserrat" panose="00000500000000000000" pitchFamily="2" charset="0"/>
              </a:rPr>
              <a:t>Understanding Customer Concerns:</a:t>
            </a:r>
            <a:r>
              <a:rPr lang="en-US" sz="2000" dirty="0">
                <a:solidFill>
                  <a:srgbClr val="2B4A98"/>
                </a:solidFill>
                <a:latin typeface="Montserrat" panose="00000500000000000000" pitchFamily="2" charset="0"/>
              </a:rPr>
              <a:t> Let’s explore the real reasons behind price objections and how effective communication can turn challenges into opportunities.</a:t>
            </a:r>
          </a:p>
        </p:txBody>
      </p:sp>
      <p:cxnSp>
        <p:nvCxnSpPr>
          <p:cNvPr id="3" name="Straight Connector 2">
            <a:extLst>
              <a:ext uri="{FF2B5EF4-FFF2-40B4-BE49-F238E27FC236}">
                <a16:creationId xmlns:a16="http://schemas.microsoft.com/office/drawing/2014/main" id="{F02F079E-92B2-4D3B-63F4-6F571D28AE96}"/>
              </a:ext>
            </a:extLst>
          </p:cNvPr>
          <p:cNvCxnSpPr/>
          <p:nvPr/>
        </p:nvCxnSpPr>
        <p:spPr>
          <a:xfrm>
            <a:off x="6085840" y="2329471"/>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DDBB0541-0E51-483C-84F4-EE2A935A821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20707" y="1728877"/>
            <a:ext cx="4627339" cy="4363579"/>
          </a:xfrm>
          <a:prstGeom prst="rect">
            <a:avLst/>
          </a:prstGeom>
        </p:spPr>
      </p:pic>
    </p:spTree>
    <p:extLst>
      <p:ext uri="{BB962C8B-B14F-4D97-AF65-F5344CB8AC3E}">
        <p14:creationId xmlns:p14="http://schemas.microsoft.com/office/powerpoint/2010/main" val="1263896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E3DDA4E1-BC0F-14B3-0786-0C3FFEB460C2}"/>
              </a:ext>
            </a:extLst>
          </p:cNvPr>
          <p:cNvSpPr/>
          <p:nvPr/>
        </p:nvSpPr>
        <p:spPr>
          <a:xfrm>
            <a:off x="6437754" y="4878708"/>
            <a:ext cx="5200055" cy="1079315"/>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5554F012-A8B9-3CA4-C651-876029BD2283}"/>
              </a:ext>
            </a:extLst>
          </p:cNvPr>
          <p:cNvSpPr/>
          <p:nvPr/>
        </p:nvSpPr>
        <p:spPr>
          <a:xfrm>
            <a:off x="6437754" y="3627180"/>
            <a:ext cx="5200055" cy="99562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E7DF4A8A-9305-9108-2C9A-1CC36E54F848}"/>
              </a:ext>
            </a:extLst>
          </p:cNvPr>
          <p:cNvSpPr/>
          <p:nvPr/>
        </p:nvSpPr>
        <p:spPr>
          <a:xfrm>
            <a:off x="6437754" y="2329471"/>
            <a:ext cx="5200055" cy="99562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D5F9389-C840-6E22-EE49-4C879438FFEA}"/>
              </a:ext>
            </a:extLst>
          </p:cNvPr>
          <p:cNvSpPr txBox="1"/>
          <p:nvPr/>
        </p:nvSpPr>
        <p:spPr>
          <a:xfrm>
            <a:off x="451095" y="1498098"/>
            <a:ext cx="5395994" cy="4866717"/>
          </a:xfrm>
          <a:prstGeom prst="rect">
            <a:avLst/>
          </a:prstGeom>
          <a:noFill/>
        </p:spPr>
        <p:txBody>
          <a:bodyPr wrap="square">
            <a:spAutoFit/>
          </a:bodyPr>
          <a:lstStyle/>
          <a:p>
            <a:r>
              <a:rPr lang="en-US" sz="1600" b="1" dirty="0">
                <a:solidFill>
                  <a:srgbClr val="2B4A98"/>
                </a:solidFill>
                <a:latin typeface="Daytona" panose="020B0604030500040204" pitchFamily="34" charset="0"/>
              </a:rPr>
              <a:t>What Does "Value Over Price" Mean?</a:t>
            </a:r>
          </a:p>
          <a:p>
            <a:endParaRPr lang="en-US" sz="1400" b="1" dirty="0">
              <a:solidFill>
                <a:schemeClr val="accent4"/>
              </a:solidFill>
              <a:latin typeface="Daytona" panose="020B0604030500040204" pitchFamily="34" charset="0"/>
            </a:endParaRPr>
          </a:p>
          <a:p>
            <a:pPr marL="285750" indent="-285750">
              <a:lnSpc>
                <a:spcPct val="150000"/>
              </a:lnSpc>
              <a:buFont typeface="Arial" panose="020B0604020202020204" pitchFamily="34" charset="0"/>
              <a:buChar char="•"/>
            </a:pPr>
            <a:r>
              <a:rPr lang="en-US" sz="1400" dirty="0">
                <a:latin typeface="Daytona" panose="020B0604030500040204" pitchFamily="34" charset="0"/>
              </a:rPr>
              <a:t>Emphasizing Benefits and Features Instead of Cost</a:t>
            </a:r>
          </a:p>
          <a:p>
            <a:pPr marL="285750" indent="-285750">
              <a:lnSpc>
                <a:spcPct val="150000"/>
              </a:lnSpc>
              <a:buFont typeface="Arial" panose="020B0604020202020204" pitchFamily="34" charset="0"/>
              <a:buChar char="•"/>
            </a:pPr>
            <a:r>
              <a:rPr lang="en-US" sz="1400" dirty="0">
                <a:latin typeface="Daytona" panose="020B0604030500040204" pitchFamily="34" charset="0"/>
              </a:rPr>
              <a:t>Showing How the Vehicle Meets the Customer's Needs</a:t>
            </a:r>
          </a:p>
          <a:p>
            <a:pPr marL="285750" indent="-285750">
              <a:lnSpc>
                <a:spcPct val="150000"/>
              </a:lnSpc>
              <a:buFont typeface="Arial" panose="020B0604020202020204" pitchFamily="34" charset="0"/>
              <a:buChar char="•"/>
            </a:pPr>
            <a:endParaRPr lang="en-US" sz="1400" dirty="0">
              <a:latin typeface="Daytona" panose="020B0604030500040204" pitchFamily="34" charset="0"/>
            </a:endParaRPr>
          </a:p>
          <a:p>
            <a:r>
              <a:rPr lang="en-US" sz="1600" b="1" dirty="0">
                <a:solidFill>
                  <a:srgbClr val="2B4A98"/>
                </a:solidFill>
                <a:latin typeface="Daytona" panose="020B0604030500040204" pitchFamily="34" charset="0"/>
              </a:rPr>
              <a:t>Key Elements of Value to Highlight</a:t>
            </a:r>
          </a:p>
          <a:p>
            <a:endParaRPr lang="en-US" sz="1400" b="1" dirty="0">
              <a:solidFill>
                <a:srgbClr val="2B4A98"/>
              </a:solidFill>
              <a:latin typeface="Daytona" panose="020B0604030500040204" pitchFamily="34" charset="0"/>
            </a:endParaRPr>
          </a:p>
          <a:p>
            <a:pPr marL="285750" indent="-285750">
              <a:lnSpc>
                <a:spcPct val="150000"/>
              </a:lnSpc>
              <a:buFont typeface="Arial" panose="020B0604020202020204" pitchFamily="34" charset="0"/>
              <a:buChar char="•"/>
            </a:pPr>
            <a:r>
              <a:rPr lang="en-US" sz="1400" b="1" dirty="0">
                <a:solidFill>
                  <a:srgbClr val="2B4A98"/>
                </a:solidFill>
                <a:latin typeface="Daytona" panose="020B0604030500040204" pitchFamily="34" charset="0"/>
              </a:rPr>
              <a:t>Quality and Reliability:</a:t>
            </a:r>
            <a:r>
              <a:rPr lang="en-US" sz="1400" dirty="0">
                <a:solidFill>
                  <a:srgbClr val="2B4A98"/>
                </a:solidFill>
                <a:latin typeface="Daytona" panose="020B0604030500040204" pitchFamily="34" charset="0"/>
              </a:rPr>
              <a:t> </a:t>
            </a:r>
            <a:r>
              <a:rPr lang="en-US" sz="1400" dirty="0">
                <a:latin typeface="Daytona" panose="020B0604030500040204" pitchFamily="34" charset="0"/>
              </a:rPr>
              <a:t>BYD vehicles are built to last, ensuring long-term satisfaction.</a:t>
            </a:r>
          </a:p>
          <a:p>
            <a:pPr marL="285750" indent="-285750">
              <a:lnSpc>
                <a:spcPct val="150000"/>
              </a:lnSpc>
              <a:buFont typeface="Arial" panose="020B0604020202020204" pitchFamily="34" charset="0"/>
              <a:buChar char="•"/>
            </a:pPr>
            <a:r>
              <a:rPr lang="en-US" sz="1400" b="1" dirty="0">
                <a:solidFill>
                  <a:srgbClr val="2B4A98"/>
                </a:solidFill>
                <a:latin typeface="Daytona" panose="020B0604030500040204" pitchFamily="34" charset="0"/>
              </a:rPr>
              <a:t>After-Sales Service:</a:t>
            </a:r>
            <a:r>
              <a:rPr lang="en-US" sz="1400" dirty="0">
                <a:solidFill>
                  <a:srgbClr val="2B4A98"/>
                </a:solidFill>
                <a:latin typeface="Daytona" panose="020B0604030500040204" pitchFamily="34" charset="0"/>
              </a:rPr>
              <a:t> </a:t>
            </a:r>
            <a:r>
              <a:rPr lang="en-US" sz="1400" dirty="0">
                <a:latin typeface="Daytona" panose="020B0604030500040204" pitchFamily="34" charset="0"/>
              </a:rPr>
              <a:t>Our comprehensive service packages ensure your vehicle is always in top condition.</a:t>
            </a:r>
          </a:p>
          <a:p>
            <a:pPr marL="285750" indent="-285750">
              <a:lnSpc>
                <a:spcPct val="150000"/>
              </a:lnSpc>
              <a:buFont typeface="Arial" panose="020B0604020202020204" pitchFamily="34" charset="0"/>
              <a:buChar char="•"/>
            </a:pPr>
            <a:r>
              <a:rPr lang="en-US" sz="1400" b="1" dirty="0">
                <a:solidFill>
                  <a:srgbClr val="2B4A98"/>
                </a:solidFill>
                <a:latin typeface="Daytona" panose="020B0604030500040204" pitchFamily="34" charset="0"/>
              </a:rPr>
              <a:t>Total Ownership Experience: </a:t>
            </a:r>
            <a:r>
              <a:rPr lang="en-US" sz="1400" dirty="0">
                <a:latin typeface="Daytona" panose="020B0604030500040204" pitchFamily="34" charset="0"/>
              </a:rPr>
              <a:t>Less maintenance, less operational costs = more savings to customers. </a:t>
            </a:r>
            <a:br>
              <a:rPr lang="en-US" sz="1400" dirty="0">
                <a:latin typeface="Daytona" panose="020B0604030500040204" pitchFamily="34" charset="0"/>
              </a:rPr>
            </a:br>
            <a:br>
              <a:rPr lang="en-US" sz="1400" dirty="0">
                <a:latin typeface="Daytona" panose="020B0604030500040204" pitchFamily="34" charset="0"/>
              </a:rPr>
            </a:br>
            <a:r>
              <a:rPr lang="en-US" sz="1400" dirty="0">
                <a:latin typeface="Daytona" panose="020B0604030500040204" pitchFamily="34" charset="0"/>
              </a:rPr>
              <a:t>You’re also investing in peace of mind with our excellent customer service and support.</a:t>
            </a:r>
          </a:p>
        </p:txBody>
      </p:sp>
      <p:sp>
        <p:nvSpPr>
          <p:cNvPr id="8" name="TextBox 7">
            <a:extLst>
              <a:ext uri="{FF2B5EF4-FFF2-40B4-BE49-F238E27FC236}">
                <a16:creationId xmlns:a16="http://schemas.microsoft.com/office/drawing/2014/main" id="{09D73C6A-59FE-9B02-49CE-5EC80D8E2BB3}"/>
              </a:ext>
            </a:extLst>
          </p:cNvPr>
          <p:cNvSpPr txBox="1"/>
          <p:nvPr/>
        </p:nvSpPr>
        <p:spPr>
          <a:xfrm>
            <a:off x="457200" y="228600"/>
            <a:ext cx="11033760" cy="707886"/>
          </a:xfrm>
          <a:prstGeom prst="rect">
            <a:avLst/>
          </a:prstGeom>
          <a:noFill/>
        </p:spPr>
        <p:txBody>
          <a:bodyPr wrap="square">
            <a:spAutoFit/>
          </a:bodyPr>
          <a:lstStyle/>
          <a:p>
            <a:r>
              <a:rPr lang="en-US" sz="2000" b="1" dirty="0">
                <a:solidFill>
                  <a:srgbClr val="2B4A98"/>
                </a:solidFill>
                <a:latin typeface="Montserrat" panose="00000500000000000000" pitchFamily="2" charset="0"/>
              </a:rPr>
              <a:t>Creating and Selling Value Over Price:</a:t>
            </a:r>
            <a:r>
              <a:rPr lang="en-US" sz="2000" dirty="0">
                <a:solidFill>
                  <a:srgbClr val="2B4A98"/>
                </a:solidFill>
                <a:latin typeface="Montserrat" panose="00000500000000000000" pitchFamily="2" charset="0"/>
              </a:rPr>
              <a:t> emphasizing key elements can shift the conversation from cost to lasting satisfaction and peace of mind.</a:t>
            </a:r>
          </a:p>
        </p:txBody>
      </p:sp>
      <p:cxnSp>
        <p:nvCxnSpPr>
          <p:cNvPr id="9" name="Straight Connector 8">
            <a:extLst>
              <a:ext uri="{FF2B5EF4-FFF2-40B4-BE49-F238E27FC236}">
                <a16:creationId xmlns:a16="http://schemas.microsoft.com/office/drawing/2014/main" id="{6DB9E815-073C-C60E-BB3B-6B2F0B1DBAB9}"/>
              </a:ext>
            </a:extLst>
          </p:cNvPr>
          <p:cNvCxnSpPr/>
          <p:nvPr/>
        </p:nvCxnSpPr>
        <p:spPr>
          <a:xfrm>
            <a:off x="6085840" y="2329471"/>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CFA199F-6935-427E-094E-7D2D0716B1C5}"/>
              </a:ext>
            </a:extLst>
          </p:cNvPr>
          <p:cNvSpPr txBox="1"/>
          <p:nvPr/>
        </p:nvSpPr>
        <p:spPr>
          <a:xfrm>
            <a:off x="6676504" y="1818443"/>
            <a:ext cx="4722554" cy="4185761"/>
          </a:xfrm>
          <a:prstGeom prst="rect">
            <a:avLst/>
          </a:prstGeom>
          <a:noFill/>
        </p:spPr>
        <p:txBody>
          <a:bodyPr wrap="square">
            <a:spAutoFit/>
          </a:bodyPr>
          <a:lstStyle/>
          <a:p>
            <a:r>
              <a:rPr lang="en-US" sz="2000" b="1" dirty="0">
                <a:solidFill>
                  <a:srgbClr val="2B4A98"/>
                </a:solidFill>
                <a:latin typeface="Daytona" panose="020B0604030500040204" pitchFamily="34" charset="0"/>
              </a:rPr>
              <a:t>Example Responses to Use</a:t>
            </a:r>
          </a:p>
          <a:p>
            <a:endParaRPr lang="en-US" dirty="0">
              <a:latin typeface="Daytona" panose="020B0604030500040204" pitchFamily="34" charset="0"/>
            </a:endParaRPr>
          </a:p>
          <a:p>
            <a:pPr algn="ctr"/>
            <a:r>
              <a:rPr lang="en-US" dirty="0">
                <a:latin typeface="Daytona" panose="020B0604030500040204" pitchFamily="34" charset="0"/>
              </a:rPr>
              <a:t> </a:t>
            </a:r>
            <a:r>
              <a:rPr lang="en-US" sz="1600" i="1" dirty="0">
                <a:solidFill>
                  <a:schemeClr val="bg1"/>
                </a:solidFill>
                <a:latin typeface="Daytona" panose="020B0604030500040204" pitchFamily="34" charset="0"/>
              </a:rPr>
              <a:t>"I understand your concern about price, but let me share why this vehicle is a smart investment for the long term.“</a:t>
            </a:r>
          </a:p>
          <a:p>
            <a:pPr algn="ctr"/>
            <a:endParaRPr lang="en-US" dirty="0">
              <a:latin typeface="Daytona" panose="020B0604030500040204" pitchFamily="34" charset="0"/>
            </a:endParaRPr>
          </a:p>
          <a:p>
            <a:pPr algn="ctr"/>
            <a:endParaRPr lang="en-US" sz="1600" i="1" dirty="0">
              <a:solidFill>
                <a:schemeClr val="bg1"/>
              </a:solidFill>
              <a:latin typeface="Daytona" panose="020B0604030500040204" pitchFamily="34" charset="0"/>
            </a:endParaRPr>
          </a:p>
          <a:p>
            <a:pPr algn="ctr"/>
            <a:r>
              <a:rPr lang="en-US" sz="1600" i="1" dirty="0">
                <a:solidFill>
                  <a:schemeClr val="bg1"/>
                </a:solidFill>
                <a:latin typeface="Daytona" panose="020B0604030500040204" pitchFamily="34" charset="0"/>
              </a:rPr>
              <a:t> "This vehicle offers advanced safety features and technology that others in this range don't provide, making it a better value overall.“</a:t>
            </a:r>
          </a:p>
          <a:p>
            <a:pPr algn="ctr"/>
            <a:endParaRPr lang="en-US" sz="1600" i="1" dirty="0">
              <a:solidFill>
                <a:schemeClr val="bg1"/>
              </a:solidFill>
              <a:latin typeface="Daytona" panose="020B0604030500040204" pitchFamily="34" charset="0"/>
            </a:endParaRPr>
          </a:p>
          <a:p>
            <a:pPr algn="ctr"/>
            <a:endParaRPr lang="en-US" sz="1600" i="1" dirty="0">
              <a:solidFill>
                <a:schemeClr val="bg1"/>
              </a:solidFill>
              <a:latin typeface="Daytona" panose="020B0604030500040204" pitchFamily="34" charset="0"/>
            </a:endParaRPr>
          </a:p>
          <a:p>
            <a:pPr algn="ctr"/>
            <a:r>
              <a:rPr lang="en-US" sz="1600" i="1" dirty="0">
                <a:solidFill>
                  <a:schemeClr val="bg1"/>
                </a:solidFill>
                <a:latin typeface="Daytona" panose="020B0604030500040204" pitchFamily="34" charset="0"/>
              </a:rPr>
              <a:t> "Consider the cost of ownership, not just the purchase price. With our extended warranties and service packages, you'll save more in the long run."</a:t>
            </a:r>
          </a:p>
        </p:txBody>
      </p:sp>
    </p:spTree>
    <p:extLst>
      <p:ext uri="{BB962C8B-B14F-4D97-AF65-F5344CB8AC3E}">
        <p14:creationId xmlns:p14="http://schemas.microsoft.com/office/powerpoint/2010/main" val="4033289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8A0CDE2-AB0A-D63F-D54D-A1B3B0A666BE}"/>
              </a:ext>
            </a:extLst>
          </p:cNvPr>
          <p:cNvSpPr txBox="1"/>
          <p:nvPr/>
        </p:nvSpPr>
        <p:spPr>
          <a:xfrm>
            <a:off x="457200" y="228600"/>
            <a:ext cx="10746606"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B4A98"/>
                </a:solidFill>
                <a:effectLst/>
                <a:uLnTx/>
                <a:uFillTx/>
                <a:latin typeface="Montserrat" panose="00000500000000000000" pitchFamily="2" charset="0"/>
              </a:rPr>
              <a:t>Techniques for Effective Objection Handling:</a:t>
            </a:r>
            <a:r>
              <a:rPr kumimoji="0" lang="en-US" sz="2000" b="0" i="0" u="none" strike="noStrike" kern="1200" cap="none" spc="0" normalizeH="0" baseline="0" noProof="0" dirty="0">
                <a:ln>
                  <a:noFill/>
                </a:ln>
                <a:solidFill>
                  <a:srgbClr val="2B4A98"/>
                </a:solidFill>
                <a:effectLst/>
                <a:uLnTx/>
                <a:uFillTx/>
                <a:latin typeface="Montserrat" panose="00000500000000000000" pitchFamily="2" charset="0"/>
              </a:rPr>
              <a:t> It isn’t just about knowing the right responses—it's about connecting with your customers.</a:t>
            </a:r>
          </a:p>
        </p:txBody>
      </p:sp>
      <p:sp>
        <p:nvSpPr>
          <p:cNvPr id="3" name="TextBox 2">
            <a:extLst>
              <a:ext uri="{FF2B5EF4-FFF2-40B4-BE49-F238E27FC236}">
                <a16:creationId xmlns:a16="http://schemas.microsoft.com/office/drawing/2014/main" id="{4A39A819-8286-29BC-C74F-329EC420AF08}"/>
              </a:ext>
            </a:extLst>
          </p:cNvPr>
          <p:cNvSpPr txBox="1"/>
          <p:nvPr/>
        </p:nvSpPr>
        <p:spPr>
          <a:xfrm>
            <a:off x="491166" y="1566531"/>
            <a:ext cx="5604834" cy="4216539"/>
          </a:xfrm>
          <a:prstGeom prst="rect">
            <a:avLst/>
          </a:prstGeom>
          <a:noFill/>
        </p:spPr>
        <p:txBody>
          <a:bodyPr wrap="square">
            <a:spAutoFit/>
          </a:bodyPr>
          <a:lstStyle/>
          <a:p>
            <a:r>
              <a:rPr lang="en-US" sz="1600" b="1" dirty="0">
                <a:solidFill>
                  <a:srgbClr val="2B4A98"/>
                </a:solidFill>
                <a:latin typeface="Daytona" panose="020B0604030500040204" pitchFamily="34" charset="0"/>
              </a:rPr>
              <a:t>Techniques for Effective Objection Handling</a:t>
            </a:r>
            <a:endParaRPr lang="en-US" sz="1600" dirty="0">
              <a:latin typeface="Daytona" panose="020B0604030500040204" pitchFamily="34" charset="0"/>
            </a:endParaRPr>
          </a:p>
          <a:p>
            <a:endParaRPr lang="en-US" sz="1400" b="1" dirty="0">
              <a:solidFill>
                <a:srgbClr val="2B4A98"/>
              </a:solidFill>
              <a:latin typeface="Daytona" panose="020B0604030500040204" pitchFamily="34" charset="0"/>
            </a:endParaRPr>
          </a:p>
          <a:p>
            <a:endParaRPr lang="en-US" sz="1400" b="1" dirty="0">
              <a:solidFill>
                <a:srgbClr val="2B4A98"/>
              </a:solidFill>
              <a:latin typeface="Daytona" panose="020B0604030500040204" pitchFamily="34" charset="0"/>
            </a:endParaRPr>
          </a:p>
          <a:p>
            <a:r>
              <a:rPr lang="en-US" sz="1400" b="1" dirty="0">
                <a:solidFill>
                  <a:srgbClr val="2B4A98"/>
                </a:solidFill>
                <a:latin typeface="Daytona" panose="020B0604030500040204" pitchFamily="34" charset="0"/>
              </a:rPr>
              <a:t>Building Rapport Early in the Conversation</a:t>
            </a:r>
          </a:p>
          <a:p>
            <a:r>
              <a:rPr lang="en-US" sz="1400" dirty="0">
                <a:latin typeface="Daytona" panose="020B0604030500040204" pitchFamily="34" charset="0"/>
              </a:rPr>
              <a:t> </a:t>
            </a:r>
          </a:p>
          <a:p>
            <a:r>
              <a:rPr lang="en-US" sz="1400" i="1" dirty="0">
                <a:solidFill>
                  <a:srgbClr val="2B4A98"/>
                </a:solidFill>
                <a:latin typeface="Daytona" panose="020B0604030500040204" pitchFamily="34" charset="0"/>
              </a:rPr>
              <a:t>How: </a:t>
            </a:r>
            <a:r>
              <a:rPr lang="en-US" sz="1400" dirty="0">
                <a:latin typeface="Daytona" panose="020B0604030500040204" pitchFamily="34" charset="0"/>
              </a:rPr>
              <a:t>Start with a friendly greeting, ask open-ended questions, and show genuine interest in the customer's needs.</a:t>
            </a:r>
          </a:p>
          <a:p>
            <a:endParaRPr lang="en-US" sz="1400" dirty="0">
              <a:latin typeface="Daytona" panose="020B0604030500040204" pitchFamily="34" charset="0"/>
            </a:endParaRPr>
          </a:p>
          <a:p>
            <a:r>
              <a:rPr lang="en-US" sz="1400" i="1" dirty="0">
                <a:solidFill>
                  <a:srgbClr val="2B4A98"/>
                </a:solidFill>
                <a:latin typeface="Daytona" panose="020B0604030500040204" pitchFamily="34" charset="0"/>
              </a:rPr>
              <a:t>Why: </a:t>
            </a:r>
            <a:r>
              <a:rPr lang="en-US" sz="1400" dirty="0">
                <a:latin typeface="Daytona" panose="020B0604030500040204" pitchFamily="34" charset="0"/>
              </a:rPr>
              <a:t>Establishing trust early makes it easier to discuss value.</a:t>
            </a:r>
          </a:p>
          <a:p>
            <a:r>
              <a:rPr lang="en-US" sz="1400" dirty="0">
                <a:latin typeface="Daytona" panose="020B0604030500040204" pitchFamily="34" charset="0"/>
              </a:rPr>
              <a:t> </a:t>
            </a:r>
            <a:endParaRPr lang="en-US" sz="1400" b="1" dirty="0">
              <a:solidFill>
                <a:srgbClr val="2B4A98"/>
              </a:solidFill>
              <a:latin typeface="Daytona" panose="020B0604030500040204" pitchFamily="34" charset="0"/>
            </a:endParaRPr>
          </a:p>
          <a:p>
            <a:endParaRPr lang="en-US" sz="1400" b="1" dirty="0">
              <a:solidFill>
                <a:srgbClr val="2B4A98"/>
              </a:solidFill>
              <a:latin typeface="Daytona" panose="020B0604030500040204" pitchFamily="34" charset="0"/>
            </a:endParaRPr>
          </a:p>
          <a:p>
            <a:r>
              <a:rPr lang="en-US" sz="1400" b="1" dirty="0">
                <a:solidFill>
                  <a:srgbClr val="2B4A98"/>
                </a:solidFill>
                <a:latin typeface="Daytona" panose="020B0604030500040204" pitchFamily="34" charset="0"/>
              </a:rPr>
              <a:t>Using Stories and Testimonials</a:t>
            </a:r>
          </a:p>
          <a:p>
            <a:endParaRPr lang="en-US" sz="1400" dirty="0">
              <a:latin typeface="Daytona" panose="020B0604030500040204" pitchFamily="34" charset="0"/>
            </a:endParaRPr>
          </a:p>
          <a:p>
            <a:r>
              <a:rPr lang="en-US" sz="1400" i="1" dirty="0">
                <a:solidFill>
                  <a:srgbClr val="2B4A98"/>
                </a:solidFill>
                <a:latin typeface="Daytona" panose="020B0604030500040204" pitchFamily="34" charset="0"/>
              </a:rPr>
              <a:t>How: </a:t>
            </a:r>
            <a:r>
              <a:rPr lang="en-US" sz="1400" dirty="0">
                <a:latin typeface="Daytona" panose="020B0604030500040204" pitchFamily="34" charset="0"/>
              </a:rPr>
              <a:t>Share examples of satisfied customers who saw the long-term value.</a:t>
            </a:r>
          </a:p>
          <a:p>
            <a:endParaRPr lang="en-US" sz="1400" dirty="0">
              <a:latin typeface="Daytona" panose="020B0604030500040204" pitchFamily="34" charset="0"/>
            </a:endParaRPr>
          </a:p>
          <a:p>
            <a:r>
              <a:rPr lang="en-US" sz="1400" i="1" dirty="0">
                <a:solidFill>
                  <a:srgbClr val="2B4A98"/>
                </a:solidFill>
                <a:latin typeface="Daytona" panose="020B0604030500040204" pitchFamily="34" charset="0"/>
              </a:rPr>
              <a:t>Why: </a:t>
            </a:r>
            <a:r>
              <a:rPr lang="en-US" sz="1400" dirty="0">
                <a:latin typeface="Daytona" panose="020B0604030500040204" pitchFamily="34" charset="0"/>
              </a:rPr>
              <a:t>Stories can make abstract concepts of value more tangible.</a:t>
            </a:r>
          </a:p>
          <a:p>
            <a:endParaRPr lang="en-US" sz="1400" dirty="0">
              <a:latin typeface="Daytona" panose="020B0604030500040204" pitchFamily="34" charset="0"/>
            </a:endParaRPr>
          </a:p>
        </p:txBody>
      </p:sp>
      <p:cxnSp>
        <p:nvCxnSpPr>
          <p:cNvPr id="2" name="Straight Connector 1">
            <a:extLst>
              <a:ext uri="{FF2B5EF4-FFF2-40B4-BE49-F238E27FC236}">
                <a16:creationId xmlns:a16="http://schemas.microsoft.com/office/drawing/2014/main" id="{017EDE81-7C9B-54CB-5456-A882CDAC62ED}"/>
              </a:ext>
            </a:extLst>
          </p:cNvPr>
          <p:cNvCxnSpPr/>
          <p:nvPr/>
        </p:nvCxnSpPr>
        <p:spPr>
          <a:xfrm>
            <a:off x="6252099" y="2070853"/>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1D5E1049-B5F1-495B-59F6-2BD8A215911D}"/>
              </a:ext>
            </a:extLst>
          </p:cNvPr>
          <p:cNvPicPr>
            <a:picLocks noChangeAspect="1"/>
          </p:cNvPicPr>
          <p:nvPr/>
        </p:nvPicPr>
        <p:blipFill rotWithShape="1">
          <a:blip r:embed="rId2">
            <a:extLst>
              <a:ext uri="{28A0092B-C50C-407E-A947-70E740481C1C}">
                <a14:useLocalDpi xmlns:a14="http://schemas.microsoft.com/office/drawing/2010/main" val="0"/>
              </a:ext>
            </a:extLst>
          </a:blip>
          <a:srcRect l="20385" t="7134" b="6350"/>
          <a:stretch/>
        </p:blipFill>
        <p:spPr>
          <a:xfrm>
            <a:off x="6943064" y="3681125"/>
            <a:ext cx="4171050" cy="2549555"/>
          </a:xfrm>
          <a:prstGeom prst="rect">
            <a:avLst/>
          </a:prstGeom>
        </p:spPr>
      </p:pic>
      <p:sp>
        <p:nvSpPr>
          <p:cNvPr id="8" name="TextBox 7">
            <a:extLst>
              <a:ext uri="{FF2B5EF4-FFF2-40B4-BE49-F238E27FC236}">
                <a16:creationId xmlns:a16="http://schemas.microsoft.com/office/drawing/2014/main" id="{69926FEA-25AA-7FF2-B937-9218FE13022B}"/>
              </a:ext>
            </a:extLst>
          </p:cNvPr>
          <p:cNvSpPr txBox="1"/>
          <p:nvPr/>
        </p:nvSpPr>
        <p:spPr>
          <a:xfrm>
            <a:off x="6645565" y="1813173"/>
            <a:ext cx="5015344" cy="1615827"/>
          </a:xfrm>
          <a:prstGeom prst="rect">
            <a:avLst/>
          </a:prstGeom>
          <a:noFill/>
        </p:spPr>
        <p:txBody>
          <a:bodyPr wrap="square">
            <a:spAutoFit/>
          </a:bodyPr>
          <a:lstStyle/>
          <a:p>
            <a:r>
              <a:rPr lang="en-US" sz="1500" b="1" dirty="0">
                <a:solidFill>
                  <a:srgbClr val="2B4A98"/>
                </a:solidFill>
                <a:latin typeface="Daytona" panose="020B0604030500040204" pitchFamily="34" charset="0"/>
              </a:rPr>
              <a:t>Offering Alternatives</a:t>
            </a:r>
          </a:p>
          <a:p>
            <a:endParaRPr lang="en-US" sz="1400" dirty="0">
              <a:latin typeface="Daytona" panose="020B0604030500040204" pitchFamily="34" charset="0"/>
            </a:endParaRPr>
          </a:p>
          <a:p>
            <a:r>
              <a:rPr lang="en-US" sz="1400" i="1" dirty="0">
                <a:solidFill>
                  <a:srgbClr val="2B4A98"/>
                </a:solidFill>
                <a:latin typeface="Daytona" panose="020B0604030500040204" pitchFamily="34" charset="0"/>
              </a:rPr>
              <a:t>How: </a:t>
            </a:r>
            <a:r>
              <a:rPr lang="en-US" sz="1400" dirty="0">
                <a:latin typeface="Daytona" panose="020B0604030500040204" pitchFamily="34" charset="0"/>
              </a:rPr>
              <a:t>Suggest different models, payment plans, or packages that can align with the customer’s budget.</a:t>
            </a:r>
          </a:p>
          <a:p>
            <a:endParaRPr lang="en-US" sz="1400" dirty="0">
              <a:latin typeface="Daytona" panose="020B0604030500040204" pitchFamily="34" charset="0"/>
            </a:endParaRPr>
          </a:p>
          <a:p>
            <a:r>
              <a:rPr lang="en-US" sz="1400" i="1" dirty="0">
                <a:solidFill>
                  <a:srgbClr val="2B4A98"/>
                </a:solidFill>
                <a:latin typeface="Daytona" panose="020B0604030500040204" pitchFamily="34" charset="0"/>
              </a:rPr>
              <a:t>Why: </a:t>
            </a:r>
            <a:r>
              <a:rPr lang="en-US" sz="1400" dirty="0">
                <a:latin typeface="Daytona" panose="020B0604030500040204" pitchFamily="34" charset="0"/>
              </a:rPr>
              <a:t>Flexibility can lead to compromise, making it easier for the customer to see the value.</a:t>
            </a:r>
          </a:p>
        </p:txBody>
      </p:sp>
    </p:spTree>
    <p:extLst>
      <p:ext uri="{BB962C8B-B14F-4D97-AF65-F5344CB8AC3E}">
        <p14:creationId xmlns:p14="http://schemas.microsoft.com/office/powerpoint/2010/main" val="3251870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8A0CDE2-AB0A-D63F-D54D-A1B3B0A666BE}"/>
              </a:ext>
            </a:extLst>
          </p:cNvPr>
          <p:cNvSpPr txBox="1"/>
          <p:nvPr/>
        </p:nvSpPr>
        <p:spPr>
          <a:xfrm>
            <a:off x="457200" y="228600"/>
            <a:ext cx="10746606"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B4A98"/>
                </a:solidFill>
                <a:effectLst/>
                <a:uLnTx/>
                <a:uFillTx/>
                <a:latin typeface="Montserrat" panose="00000500000000000000" pitchFamily="2" charset="0"/>
              </a:rPr>
              <a:t>Common Price Objections and How to Handle Them:</a:t>
            </a:r>
            <a:r>
              <a:rPr kumimoji="0" lang="en-US" sz="2000" b="0" i="0" u="none" strike="noStrike" kern="1200" cap="none" spc="0" normalizeH="0" baseline="0" noProof="0" dirty="0">
                <a:ln>
                  <a:noFill/>
                </a:ln>
                <a:solidFill>
                  <a:srgbClr val="2B4A98"/>
                </a:solidFill>
                <a:effectLst/>
                <a:uLnTx/>
                <a:uFillTx/>
                <a:latin typeface="Montserrat" panose="00000500000000000000" pitchFamily="2" charset="0"/>
              </a:rPr>
              <a:t> P</a:t>
            </a:r>
            <a:r>
              <a:rPr lang="en-US" sz="2000" dirty="0" err="1">
                <a:solidFill>
                  <a:srgbClr val="2B4A98"/>
                </a:solidFill>
                <a:latin typeface="Montserrat" panose="00000500000000000000" pitchFamily="2" charset="0"/>
              </a:rPr>
              <a:t>utting</a:t>
            </a:r>
            <a:r>
              <a:rPr lang="en-US" sz="2000" dirty="0">
                <a:solidFill>
                  <a:srgbClr val="2B4A98"/>
                </a:solidFill>
                <a:latin typeface="Montserrat" panose="00000500000000000000" pitchFamily="2" charset="0"/>
              </a:rPr>
              <a:t> your expertise to work – utilize our best practice when handling objections.</a:t>
            </a:r>
            <a:endParaRPr kumimoji="0" lang="en-US" sz="2000" b="0" i="0" u="none" strike="noStrike" kern="1200" cap="none" spc="0" normalizeH="0" baseline="0" noProof="0" dirty="0">
              <a:ln>
                <a:noFill/>
              </a:ln>
              <a:solidFill>
                <a:srgbClr val="2B4A98"/>
              </a:solidFill>
              <a:effectLst/>
              <a:uLnTx/>
              <a:uFillTx/>
              <a:latin typeface="Montserrat" panose="00000500000000000000" pitchFamily="2" charset="0"/>
            </a:endParaRPr>
          </a:p>
        </p:txBody>
      </p:sp>
      <p:sp>
        <p:nvSpPr>
          <p:cNvPr id="3" name="TextBox 2">
            <a:extLst>
              <a:ext uri="{FF2B5EF4-FFF2-40B4-BE49-F238E27FC236}">
                <a16:creationId xmlns:a16="http://schemas.microsoft.com/office/drawing/2014/main" id="{4A39A819-8286-29BC-C74F-329EC420AF08}"/>
              </a:ext>
            </a:extLst>
          </p:cNvPr>
          <p:cNvSpPr txBox="1"/>
          <p:nvPr/>
        </p:nvSpPr>
        <p:spPr>
          <a:xfrm>
            <a:off x="5940621" y="1304982"/>
            <a:ext cx="5604834" cy="5109091"/>
          </a:xfrm>
          <a:prstGeom prst="rect">
            <a:avLst/>
          </a:prstGeom>
          <a:noFill/>
        </p:spPr>
        <p:txBody>
          <a:bodyPr wrap="square">
            <a:spAutoFit/>
          </a:bodyPr>
          <a:lstStyle/>
          <a:p>
            <a:r>
              <a:rPr lang="en-US" sz="1600" b="1" dirty="0">
                <a:solidFill>
                  <a:srgbClr val="2B4A98"/>
                </a:solidFill>
                <a:latin typeface="Daytona" panose="020B0604030500040204" pitchFamily="34" charset="0"/>
              </a:rPr>
              <a:t>Examples – Objection Handling</a:t>
            </a:r>
          </a:p>
          <a:p>
            <a:endParaRPr lang="en-US" sz="1600" dirty="0">
              <a:latin typeface="Daytona" panose="020B0604030500040204" pitchFamily="34" charset="0"/>
            </a:endParaRPr>
          </a:p>
          <a:p>
            <a:r>
              <a:rPr lang="en-US" sz="1400" dirty="0">
                <a:solidFill>
                  <a:srgbClr val="2B4A98"/>
                </a:solidFill>
                <a:latin typeface="Daytona" panose="020B0604030500040204" pitchFamily="34" charset="0"/>
              </a:rPr>
              <a:t>Objection: </a:t>
            </a:r>
            <a:r>
              <a:rPr lang="en-US" sz="1400" dirty="0">
                <a:latin typeface="Daytona" panose="020B0604030500040204" pitchFamily="34" charset="0"/>
              </a:rPr>
              <a:t>"</a:t>
            </a:r>
            <a:r>
              <a:rPr lang="en-US" sz="1400" i="1" dirty="0">
                <a:latin typeface="Daytona" panose="020B0604030500040204" pitchFamily="34" charset="0"/>
              </a:rPr>
              <a:t>I found a similar car at a lower price elsewhere.</a:t>
            </a:r>
            <a:r>
              <a:rPr lang="en-US" sz="1400" dirty="0">
                <a:latin typeface="Daytona" panose="020B0604030500040204" pitchFamily="34" charset="0"/>
              </a:rPr>
              <a:t>"</a:t>
            </a:r>
          </a:p>
          <a:p>
            <a:endParaRPr lang="en-US" sz="1400" dirty="0">
              <a:latin typeface="Daytona" panose="020B0604030500040204" pitchFamily="34" charset="0"/>
            </a:endParaRPr>
          </a:p>
          <a:p>
            <a:r>
              <a:rPr lang="en-US" sz="1400" dirty="0">
                <a:solidFill>
                  <a:srgbClr val="2B4A98"/>
                </a:solidFill>
                <a:latin typeface="Daytona" panose="020B0604030500040204" pitchFamily="34" charset="0"/>
              </a:rPr>
              <a:t>Response: </a:t>
            </a:r>
            <a:r>
              <a:rPr lang="en-US" sz="1400" dirty="0">
                <a:latin typeface="Daytona" panose="020B0604030500040204" pitchFamily="34" charset="0"/>
              </a:rPr>
              <a:t>"</a:t>
            </a:r>
            <a:r>
              <a:rPr lang="en-US" sz="1400" i="1" dirty="0">
                <a:latin typeface="Daytona" panose="020B0604030500040204" pitchFamily="34" charset="0"/>
              </a:rPr>
              <a:t>That’s understandable. However, when you consider the added value of our standard features, service packages, resale value, and the reliability of our vehicles, you'll see that this is a better long-term investment.</a:t>
            </a:r>
            <a:r>
              <a:rPr lang="en-US" sz="1400" dirty="0">
                <a:latin typeface="Daytona" panose="020B0604030500040204" pitchFamily="34" charset="0"/>
              </a:rPr>
              <a:t>"</a:t>
            </a:r>
          </a:p>
          <a:p>
            <a:endParaRPr lang="en-US" sz="1400" dirty="0">
              <a:latin typeface="Daytona" panose="020B0604030500040204" pitchFamily="34" charset="0"/>
            </a:endParaRPr>
          </a:p>
          <a:p>
            <a:r>
              <a:rPr lang="en-US" sz="1400" dirty="0">
                <a:solidFill>
                  <a:srgbClr val="2B4A98"/>
                </a:solidFill>
                <a:latin typeface="Daytona" panose="020B0604030500040204" pitchFamily="34" charset="0"/>
              </a:rPr>
              <a:t>Objection: </a:t>
            </a:r>
            <a:r>
              <a:rPr lang="en-US" sz="1400" dirty="0">
                <a:latin typeface="Daytona" panose="020B0604030500040204" pitchFamily="34" charset="0"/>
              </a:rPr>
              <a:t>"</a:t>
            </a:r>
            <a:r>
              <a:rPr lang="en-US" sz="1400" i="1" dirty="0">
                <a:latin typeface="Daytona" panose="020B0604030500040204" pitchFamily="34" charset="0"/>
              </a:rPr>
              <a:t>The price is above my budget.</a:t>
            </a:r>
            <a:r>
              <a:rPr lang="en-US" sz="1400" dirty="0">
                <a:latin typeface="Daytona" panose="020B0604030500040204" pitchFamily="34" charset="0"/>
              </a:rPr>
              <a:t>"</a:t>
            </a:r>
          </a:p>
          <a:p>
            <a:endParaRPr lang="en-US" sz="1400" dirty="0">
              <a:latin typeface="Daytona" panose="020B0604030500040204" pitchFamily="34" charset="0"/>
            </a:endParaRPr>
          </a:p>
          <a:p>
            <a:r>
              <a:rPr lang="en-US" sz="1400" dirty="0">
                <a:solidFill>
                  <a:srgbClr val="2B4A98"/>
                </a:solidFill>
                <a:latin typeface="Daytona" panose="020B0604030500040204" pitchFamily="34" charset="0"/>
              </a:rPr>
              <a:t>Response: </a:t>
            </a:r>
            <a:r>
              <a:rPr lang="en-US" sz="1400" dirty="0">
                <a:latin typeface="Daytona" panose="020B0604030500040204" pitchFamily="34" charset="0"/>
              </a:rPr>
              <a:t>"</a:t>
            </a:r>
            <a:r>
              <a:rPr lang="en-US" sz="1400" i="1" dirty="0">
                <a:latin typeface="Daytona" panose="020B0604030500040204" pitchFamily="34" charset="0"/>
              </a:rPr>
              <a:t>I understand budget is important. Let’s look at how we can make this work for you with financing options or by discussing vehicles that might better meet your needs while still offering the same value.</a:t>
            </a:r>
            <a:r>
              <a:rPr lang="en-US" sz="1400" dirty="0">
                <a:latin typeface="Daytona" panose="020B0604030500040204" pitchFamily="34" charset="0"/>
              </a:rPr>
              <a:t>“</a:t>
            </a:r>
          </a:p>
          <a:p>
            <a:endParaRPr lang="en-US" sz="1400" dirty="0">
              <a:solidFill>
                <a:srgbClr val="2B4A98"/>
              </a:solidFill>
              <a:latin typeface="Daytona" panose="020B0604030500040204" pitchFamily="34" charset="0"/>
            </a:endParaRPr>
          </a:p>
          <a:p>
            <a:r>
              <a:rPr lang="en-US" sz="1400" dirty="0">
                <a:solidFill>
                  <a:srgbClr val="2B4A98"/>
                </a:solidFill>
                <a:latin typeface="Daytona" panose="020B0604030500040204" pitchFamily="34" charset="0"/>
              </a:rPr>
              <a:t>Objection: </a:t>
            </a:r>
            <a:r>
              <a:rPr lang="en-US" sz="1400" dirty="0">
                <a:latin typeface="Daytona" panose="020B0604030500040204" pitchFamily="34" charset="0"/>
              </a:rPr>
              <a:t>"</a:t>
            </a:r>
            <a:r>
              <a:rPr lang="en-US" sz="1400" i="1" dirty="0">
                <a:latin typeface="Daytona" panose="020B0604030500040204" pitchFamily="34" charset="0"/>
              </a:rPr>
              <a:t>Why is this car more expensive than others I've looked at?</a:t>
            </a:r>
            <a:r>
              <a:rPr lang="en-US" sz="1400" dirty="0">
                <a:latin typeface="Daytona" panose="020B0604030500040204" pitchFamily="34" charset="0"/>
              </a:rPr>
              <a:t>“</a:t>
            </a:r>
          </a:p>
          <a:p>
            <a:endParaRPr lang="en-US" sz="1400" b="1" dirty="0">
              <a:latin typeface="Daytona" panose="020B0604030500040204" pitchFamily="34" charset="0"/>
            </a:endParaRPr>
          </a:p>
          <a:p>
            <a:r>
              <a:rPr lang="en-US" sz="1400" dirty="0">
                <a:solidFill>
                  <a:srgbClr val="2B4A98"/>
                </a:solidFill>
                <a:latin typeface="Daytona" panose="020B0604030500040204" pitchFamily="34" charset="0"/>
              </a:rPr>
              <a:t>Response: </a:t>
            </a:r>
            <a:r>
              <a:rPr lang="en-US" sz="1400" dirty="0">
                <a:latin typeface="Daytona" panose="020B0604030500040204" pitchFamily="34" charset="0"/>
              </a:rPr>
              <a:t>"</a:t>
            </a:r>
            <a:r>
              <a:rPr lang="en-US" sz="1400" i="1" dirty="0">
                <a:latin typeface="Daytona" panose="020B0604030500040204" pitchFamily="34" charset="0"/>
              </a:rPr>
              <a:t>This model includes premium features and safety technologies that are not standard in other vehicles. It’s not just about getting a car; it’s about getting peace of mind and a superior driving experience.</a:t>
            </a:r>
            <a:r>
              <a:rPr lang="en-US" sz="1400" dirty="0">
                <a:latin typeface="Daytona" panose="020B0604030500040204" pitchFamily="34" charset="0"/>
              </a:rPr>
              <a:t>"</a:t>
            </a:r>
          </a:p>
        </p:txBody>
      </p:sp>
      <p:cxnSp>
        <p:nvCxnSpPr>
          <p:cNvPr id="2" name="Straight Connector 1">
            <a:extLst>
              <a:ext uri="{FF2B5EF4-FFF2-40B4-BE49-F238E27FC236}">
                <a16:creationId xmlns:a16="http://schemas.microsoft.com/office/drawing/2014/main" id="{017EDE81-7C9B-54CB-5456-A882CDAC62ED}"/>
              </a:ext>
            </a:extLst>
          </p:cNvPr>
          <p:cNvCxnSpPr/>
          <p:nvPr/>
        </p:nvCxnSpPr>
        <p:spPr>
          <a:xfrm>
            <a:off x="5734862" y="2329471"/>
            <a:ext cx="0" cy="3207896"/>
          </a:xfrm>
          <a:prstGeom prst="line">
            <a:avLst/>
          </a:prstGeom>
          <a:ln w="9525">
            <a:solidFill>
              <a:schemeClr val="accent4"/>
            </a:solidFill>
            <a:prstDash val="lgDashDotDot"/>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B493E57B-22A1-79AE-0B71-F10716417E8B}"/>
              </a:ext>
            </a:extLst>
          </p:cNvPr>
          <p:cNvPicPr>
            <a:picLocks noChangeAspect="1"/>
          </p:cNvPicPr>
          <p:nvPr/>
        </p:nvPicPr>
        <p:blipFill rotWithShape="1">
          <a:blip r:embed="rId2">
            <a:extLst>
              <a:ext uri="{28A0092B-C50C-407E-A947-70E740481C1C}">
                <a14:useLocalDpi xmlns:a14="http://schemas.microsoft.com/office/drawing/2010/main" val="0"/>
              </a:ext>
            </a:extLst>
          </a:blip>
          <a:srcRect l="24660" t="7865" r="16608"/>
          <a:stretch/>
        </p:blipFill>
        <p:spPr>
          <a:xfrm>
            <a:off x="457200" y="1680973"/>
            <a:ext cx="4937681" cy="4357108"/>
          </a:xfrm>
          <a:prstGeom prst="rect">
            <a:avLst/>
          </a:prstGeom>
        </p:spPr>
      </p:pic>
    </p:spTree>
    <p:extLst>
      <p:ext uri="{BB962C8B-B14F-4D97-AF65-F5344CB8AC3E}">
        <p14:creationId xmlns:p14="http://schemas.microsoft.com/office/powerpoint/2010/main" val="2624929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BB99C13-D4FB-5D5F-3955-5184655275C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05" imgH="405" progId="TCLayout.ActiveDocument.1">
                  <p:embed/>
                </p:oleObj>
              </mc:Choice>
              <mc:Fallback>
                <p:oleObj name="think-cell Slide" r:id="rId4" imgW="405" imgH="405" progId="TCLayout.ActiveDocument.1">
                  <p:embed/>
                  <p:pic>
                    <p:nvPicPr>
                      <p:cNvPr id="6" name="think-cell data - do not delete" hidden="1">
                        <a:extLst>
                          <a:ext uri="{FF2B5EF4-FFF2-40B4-BE49-F238E27FC236}">
                            <a16:creationId xmlns:a16="http://schemas.microsoft.com/office/drawing/2014/main" id="{DBB99C13-D4FB-5D5F-3955-5184655275CA}"/>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13" name="object 2">
            <a:extLst>
              <a:ext uri="{FF2B5EF4-FFF2-40B4-BE49-F238E27FC236}">
                <a16:creationId xmlns:a16="http://schemas.microsoft.com/office/drawing/2014/main" id="{63D72B89-D73E-5884-4FDE-46989144ABDE}"/>
              </a:ext>
            </a:extLst>
          </p:cNvPr>
          <p:cNvPicPr/>
          <p:nvPr/>
        </p:nvPicPr>
        <p:blipFill>
          <a:blip r:embed="rId6">
            <a:extLst>
              <a:ext uri="{28A0092B-C50C-407E-A947-70E740481C1C}">
                <a14:useLocalDpi xmlns:a14="http://schemas.microsoft.com/office/drawing/2010/main" val="0"/>
              </a:ext>
            </a:extLst>
          </a:blip>
          <a:srcRect/>
          <a:stretch/>
        </p:blipFill>
        <p:spPr>
          <a:xfrm>
            <a:off x="0" y="-106326"/>
            <a:ext cx="12192000" cy="6669965"/>
          </a:xfrm>
          <a:prstGeom prst="rect">
            <a:avLst/>
          </a:prstGeom>
        </p:spPr>
      </p:pic>
      <p:sp>
        <p:nvSpPr>
          <p:cNvPr id="3" name="Title 2">
            <a:extLst>
              <a:ext uri="{FF2B5EF4-FFF2-40B4-BE49-F238E27FC236}">
                <a16:creationId xmlns:a16="http://schemas.microsoft.com/office/drawing/2014/main" id="{C90EDDC3-DB75-EB8B-C0D6-B66D7E40D714}"/>
              </a:ext>
            </a:extLst>
          </p:cNvPr>
          <p:cNvSpPr>
            <a:spLocks noGrp="1"/>
          </p:cNvSpPr>
          <p:nvPr>
            <p:ph type="title"/>
          </p:nvPr>
        </p:nvSpPr>
        <p:spPr>
          <a:xfrm>
            <a:off x="222095" y="379308"/>
            <a:ext cx="6936086" cy="375148"/>
          </a:xfrm>
        </p:spPr>
        <p:txBody>
          <a:bodyPr vert="horz">
            <a:noAutofit/>
          </a:bodyPr>
          <a:lstStyle/>
          <a:p>
            <a:r>
              <a:rPr lang="en-US" sz="3600" b="1" dirty="0">
                <a:ln w="0"/>
                <a:solidFill>
                  <a:schemeClr val="bg1"/>
                </a:solidFill>
                <a:effectLst>
                  <a:outerShdw blurRad="38100" dist="19050" dir="2700000" algn="tl" rotWithShape="0">
                    <a:schemeClr val="dk1">
                      <a:alpha val="40000"/>
                    </a:schemeClr>
                  </a:outerShdw>
                </a:effectLst>
                <a:latin typeface="Daytona" panose="020B0604030500040204" pitchFamily="34" charset="0"/>
              </a:rPr>
              <a:t>BYD Trims &amp; Pricing</a:t>
            </a:r>
          </a:p>
        </p:txBody>
      </p:sp>
      <p:sp>
        <p:nvSpPr>
          <p:cNvPr id="5" name="Text Placeholder 4">
            <a:extLst>
              <a:ext uri="{FF2B5EF4-FFF2-40B4-BE49-F238E27FC236}">
                <a16:creationId xmlns:a16="http://schemas.microsoft.com/office/drawing/2014/main" id="{D65FBBDF-CCFB-C559-2300-1BE772C0CEE4}"/>
              </a:ext>
            </a:extLst>
          </p:cNvPr>
          <p:cNvSpPr>
            <a:spLocks noGrp="1"/>
          </p:cNvSpPr>
          <p:nvPr>
            <p:ph type="body" sz="quarter" idx="10"/>
          </p:nvPr>
        </p:nvSpPr>
        <p:spPr/>
        <p:txBody>
          <a:bodyPr>
            <a:normAutofit fontScale="32500" lnSpcReduction="20000"/>
          </a:bodyPr>
          <a:lstStyle/>
          <a:p>
            <a:endParaRPr lang="en-US"/>
          </a:p>
        </p:txBody>
      </p:sp>
    </p:spTree>
    <p:extLst>
      <p:ext uri="{BB962C8B-B14F-4D97-AF65-F5344CB8AC3E}">
        <p14:creationId xmlns:p14="http://schemas.microsoft.com/office/powerpoint/2010/main" val="407249499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0B3BCB4-9997-27C0-46F3-5376FFDF3AD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8" imgW="405" imgH="405" progId="TCLayout.ActiveDocument.1">
                  <p:embed/>
                </p:oleObj>
              </mc:Choice>
              <mc:Fallback>
                <p:oleObj name="think-cell Slide" r:id="rId48" imgW="405" imgH="405" progId="TCLayout.ActiveDocument.1">
                  <p:embed/>
                  <p:pic>
                    <p:nvPicPr>
                      <p:cNvPr id="9" name="think-cell data - do not delete" hidden="1">
                        <a:extLst>
                          <a:ext uri="{FF2B5EF4-FFF2-40B4-BE49-F238E27FC236}">
                            <a16:creationId xmlns:a16="http://schemas.microsoft.com/office/drawing/2014/main" id="{E0B3BCB4-9997-27C0-46F3-5376FFDF3ADB}"/>
                          </a:ext>
                        </a:extLst>
                      </p:cNvPr>
                      <p:cNvPicPr/>
                      <p:nvPr/>
                    </p:nvPicPr>
                    <p:blipFill>
                      <a:blip r:embed="rId49"/>
                      <a:stretch>
                        <a:fillRect/>
                      </a:stretch>
                    </p:blipFill>
                    <p:spPr>
                      <a:xfrm>
                        <a:off x="1588" y="1588"/>
                        <a:ext cx="1588" cy="1588"/>
                      </a:xfrm>
                      <a:prstGeom prst="rect">
                        <a:avLst/>
                      </a:prstGeom>
                    </p:spPr>
                  </p:pic>
                </p:oleObj>
              </mc:Fallback>
            </mc:AlternateContent>
          </a:graphicData>
        </a:graphic>
      </p:graphicFrame>
      <p:sp>
        <p:nvSpPr>
          <p:cNvPr id="4" name="Title 1">
            <a:extLst>
              <a:ext uri="{FF2B5EF4-FFF2-40B4-BE49-F238E27FC236}">
                <a16:creationId xmlns:a16="http://schemas.microsoft.com/office/drawing/2014/main" id="{56DDBA86-A0AB-14CA-96E8-3081D15CBC51}"/>
              </a:ext>
            </a:extLst>
          </p:cNvPr>
          <p:cNvSpPr txBox="1">
            <a:spLocks/>
          </p:cNvSpPr>
          <p:nvPr/>
        </p:nvSpPr>
        <p:spPr bwMode="gray">
          <a:xfrm>
            <a:off x="156265" y="197017"/>
            <a:ext cx="11879470" cy="496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895350" rtl="0" eaLnBrk="1" fontAlgn="base" hangingPunct="1">
              <a:spcBef>
                <a:spcPct val="0"/>
              </a:spcBef>
              <a:spcAft>
                <a:spcPct val="0"/>
              </a:spcAft>
              <a:tabLst>
                <a:tab pos="269875" algn="l"/>
              </a:tabLst>
              <a:defRPr lang="x-none" sz="2000" b="0" baseline="0">
                <a:solidFill>
                  <a:schemeClr val="tx2"/>
                </a:solidFill>
                <a:latin typeface="+mj-lt"/>
                <a:ea typeface="+mj-ea"/>
                <a:cs typeface="+mj-cs"/>
              </a:defRPr>
            </a:lvl1pPr>
            <a:lvl2pPr algn="l" defTabSz="895350" rtl="0" eaLnBrk="1" fontAlgn="base" hangingPunct="1">
              <a:spcBef>
                <a:spcPct val="0"/>
              </a:spcBef>
              <a:spcAft>
                <a:spcPct val="0"/>
              </a:spcAft>
              <a:defRPr lang="x-none" sz="1900" b="1">
                <a:solidFill>
                  <a:schemeClr val="tx2"/>
                </a:solidFill>
                <a:latin typeface="Arial" charset="0"/>
              </a:defRPr>
            </a:lvl2pPr>
            <a:lvl3pPr algn="l" defTabSz="895350" rtl="0" eaLnBrk="1" fontAlgn="base" hangingPunct="1">
              <a:spcBef>
                <a:spcPct val="0"/>
              </a:spcBef>
              <a:spcAft>
                <a:spcPct val="0"/>
              </a:spcAft>
              <a:defRPr lang="x-none" sz="1900" b="1">
                <a:solidFill>
                  <a:schemeClr val="tx2"/>
                </a:solidFill>
                <a:latin typeface="Arial" charset="0"/>
              </a:defRPr>
            </a:lvl3pPr>
            <a:lvl4pPr algn="l" defTabSz="895350" rtl="0" eaLnBrk="1" fontAlgn="base" hangingPunct="1">
              <a:spcBef>
                <a:spcPct val="0"/>
              </a:spcBef>
              <a:spcAft>
                <a:spcPct val="0"/>
              </a:spcAft>
              <a:defRPr lang="x-none" sz="1900" b="1">
                <a:solidFill>
                  <a:schemeClr val="tx2"/>
                </a:solidFill>
                <a:latin typeface="Arial" charset="0"/>
              </a:defRPr>
            </a:lvl4pPr>
            <a:lvl5pPr algn="l" defTabSz="895350" rtl="0" eaLnBrk="1" fontAlgn="base" hangingPunct="1">
              <a:spcBef>
                <a:spcPct val="0"/>
              </a:spcBef>
              <a:spcAft>
                <a:spcPct val="0"/>
              </a:spcAft>
              <a:defRPr lang="x-none" sz="1900" b="1">
                <a:solidFill>
                  <a:schemeClr val="tx2"/>
                </a:solidFill>
                <a:latin typeface="Arial" charset="0"/>
              </a:defRPr>
            </a:lvl5pPr>
            <a:lvl6pPr marL="457200" algn="l" defTabSz="895350" rtl="0" eaLnBrk="1" fontAlgn="base" hangingPunct="1">
              <a:spcBef>
                <a:spcPct val="0"/>
              </a:spcBef>
              <a:spcAft>
                <a:spcPct val="0"/>
              </a:spcAft>
              <a:defRPr lang="x-none" sz="1900" b="1">
                <a:solidFill>
                  <a:schemeClr val="tx2"/>
                </a:solidFill>
                <a:latin typeface="Arial" charset="0"/>
              </a:defRPr>
            </a:lvl6pPr>
            <a:lvl7pPr marL="914400" algn="l" defTabSz="895350" rtl="0" eaLnBrk="1" fontAlgn="base" hangingPunct="1">
              <a:spcBef>
                <a:spcPct val="0"/>
              </a:spcBef>
              <a:spcAft>
                <a:spcPct val="0"/>
              </a:spcAft>
              <a:defRPr lang="x-none" sz="1900" b="1">
                <a:solidFill>
                  <a:schemeClr val="tx2"/>
                </a:solidFill>
                <a:latin typeface="Arial" charset="0"/>
              </a:defRPr>
            </a:lvl7pPr>
            <a:lvl8pPr marL="1371600" algn="l" defTabSz="895350" rtl="0" eaLnBrk="1" fontAlgn="base" hangingPunct="1">
              <a:spcBef>
                <a:spcPct val="0"/>
              </a:spcBef>
              <a:spcAft>
                <a:spcPct val="0"/>
              </a:spcAft>
              <a:defRPr lang="x-none" sz="1900" b="1">
                <a:solidFill>
                  <a:schemeClr val="tx2"/>
                </a:solidFill>
                <a:latin typeface="Arial" charset="0"/>
              </a:defRPr>
            </a:lvl8pPr>
            <a:lvl9pPr marL="1828800" algn="l" defTabSz="895350" rtl="0" eaLnBrk="1" fontAlgn="base" hangingPunct="1">
              <a:spcBef>
                <a:spcPct val="0"/>
              </a:spcBef>
              <a:spcAft>
                <a:spcPct val="0"/>
              </a:spcAft>
              <a:defRPr lang="x-none" sz="1900" b="1">
                <a:solidFill>
                  <a:schemeClr val="tx2"/>
                </a:solidFill>
                <a:latin typeface="Arial" charset="0"/>
              </a:defRPr>
            </a:lvl9pPr>
          </a:lstStyle>
          <a:p>
            <a:pPr>
              <a:defRPr/>
            </a:pPr>
            <a:r>
              <a:rPr lang="en-US" sz="1800" b="1">
                <a:solidFill>
                  <a:srgbClr val="1D1D52"/>
                </a:solidFill>
                <a:latin typeface="Daytona" panose="020B0604030500040204" pitchFamily="34" charset="0"/>
              </a:rPr>
              <a:t>Qin Plus main competitors in the C-Sedan Segment. </a:t>
            </a:r>
            <a:endParaRPr kumimoji="0" lang="en-US" sz="1200" b="0" i="0" u="none" strike="noStrike" kern="1200" cap="none" spc="0" normalizeH="0" baseline="0" noProof="0">
              <a:ln>
                <a:noFill/>
              </a:ln>
              <a:solidFill>
                <a:srgbClr val="1D1D52"/>
              </a:solidFill>
              <a:effectLst/>
              <a:uLnTx/>
              <a:uFillTx/>
              <a:latin typeface="Daytona" panose="020B0604030500040204" pitchFamily="34" charset="0"/>
              <a:cs typeface="Arial"/>
            </a:endParaRPr>
          </a:p>
          <a:p>
            <a:pPr marL="0" marR="0" lvl="0" indent="0" algn="l" defTabSz="895350" rtl="0" eaLnBrk="1" fontAlgn="base" latinLnBrk="0" hangingPunct="1">
              <a:lnSpc>
                <a:spcPct val="100000"/>
              </a:lnSpc>
              <a:spcBef>
                <a:spcPct val="0"/>
              </a:spcBef>
              <a:spcAft>
                <a:spcPct val="0"/>
              </a:spcAft>
              <a:buClrTx/>
              <a:buSzTx/>
              <a:buFontTx/>
              <a:buNone/>
              <a:tabLst>
                <a:tab pos="269875" algn="l"/>
              </a:tabLst>
              <a:defRPr/>
            </a:pPr>
            <a:endParaRPr kumimoji="0" lang="en-US" sz="1428" b="0" i="0" u="none" strike="noStrike" kern="1200" cap="none" spc="0" normalizeH="0" baseline="0" noProof="0">
              <a:ln>
                <a:noFill/>
              </a:ln>
              <a:solidFill>
                <a:srgbClr val="1D1D52"/>
              </a:solidFill>
              <a:effectLst/>
              <a:uLnTx/>
              <a:uFillTx/>
              <a:latin typeface="Daytona" panose="020B0604030500040204" pitchFamily="34" charset="0"/>
            </a:endParaRPr>
          </a:p>
        </p:txBody>
      </p:sp>
      <p:sp>
        <p:nvSpPr>
          <p:cNvPr id="6" name="Rectangle: Rounded Corners 5">
            <a:extLst>
              <a:ext uri="{FF2B5EF4-FFF2-40B4-BE49-F238E27FC236}">
                <a16:creationId xmlns:a16="http://schemas.microsoft.com/office/drawing/2014/main" id="{7D51123F-4A94-95BE-8B07-41E48F46B5FC}"/>
              </a:ext>
            </a:extLst>
          </p:cNvPr>
          <p:cNvSpPr>
            <a:spLocks noGrp="1" noChangeArrowheads="1"/>
          </p:cNvSpPr>
          <p:nvPr>
            <p:custDataLst>
              <p:tags r:id="rId2"/>
            </p:custDataLst>
          </p:nvPr>
        </p:nvSpPr>
        <p:spPr bwMode="auto">
          <a:xfrm>
            <a:off x="10091738" y="482600"/>
            <a:ext cx="1609725" cy="688975"/>
          </a:xfrm>
          <a:prstGeom prst="roundRect">
            <a:avLst>
              <a:gd name="adj" fmla="val 26037"/>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Corolla</a:t>
            </a:r>
          </a:p>
          <a:p>
            <a:pPr lvl="0" algn="ctr"/>
            <a:r>
              <a:rPr lang="en-US" altLang="en-US" sz="900" kern="0">
                <a:latin typeface="Daytona" panose="020B0604030500040204" pitchFamily="34" charset="0"/>
                <a:sym typeface="Daytona" panose="020B0604030500040204" pitchFamily="34" charset="0"/>
              </a:rPr>
              <a:t>ICE / FWD </a:t>
            </a:r>
          </a:p>
          <a:p>
            <a:pPr lvl="0" algn="ctr"/>
            <a:r>
              <a:rPr lang="en-US" altLang="en-US" sz="900" kern="0">
                <a:effectLst/>
                <a:latin typeface="Daytona" panose="020B0604030500040204" pitchFamily="34" charset="0"/>
                <a:sym typeface="Daytona" panose="020B0604030500040204" pitchFamily="34" charset="0"/>
              </a:rPr>
              <a:t>Starting Price – AED 74,900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2</a:t>
            </a:r>
            <a:r>
              <a:rPr lang="en-US" altLang="en-US" sz="900" kern="0">
                <a:latin typeface="Daytona" panose="020B0604030500040204" pitchFamily="34" charset="0"/>
                <a:sym typeface="Daytona" panose="020B0604030500040204" pitchFamily="34" charset="0"/>
              </a:rPr>
              <a:t>0</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59" name="Rectangle: Rounded Corners 58">
            <a:extLst>
              <a:ext uri="{FF2B5EF4-FFF2-40B4-BE49-F238E27FC236}">
                <a16:creationId xmlns:a16="http://schemas.microsoft.com/office/drawing/2014/main" id="{A6DD9916-214A-3E75-78FA-72D3674637C5}"/>
              </a:ext>
            </a:extLst>
          </p:cNvPr>
          <p:cNvSpPr>
            <a:spLocks noGrp="1" noChangeArrowheads="1"/>
          </p:cNvSpPr>
          <p:nvPr>
            <p:custDataLst>
              <p:tags r:id="rId3"/>
            </p:custDataLst>
          </p:nvPr>
        </p:nvSpPr>
        <p:spPr bwMode="auto">
          <a:xfrm>
            <a:off x="10107613" y="5168900"/>
            <a:ext cx="1570038" cy="635000"/>
          </a:xfrm>
          <a:prstGeom prst="roundRect">
            <a:avLst>
              <a:gd name="adj" fmla="val 28250"/>
            </a:avLst>
          </a:prstGeom>
          <a:solidFill>
            <a:schemeClr val="bg1"/>
          </a:solidFill>
          <a:ln w="9525" cmpd="sng" algn="ctr">
            <a:solidFill>
              <a:schemeClr val="tx1"/>
            </a:solidFill>
            <a:miter lim="800000"/>
            <a:headEnd/>
            <a:tailEnd/>
          </a:ln>
          <a:effectLst/>
        </p:spPr>
        <p:txBody>
          <a:bodyPr vert="horz" wrap="none" lIns="1588"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Hyundai Elantra </a:t>
            </a:r>
          </a:p>
          <a:p>
            <a:pPr lvl="0" algn="ctr"/>
            <a:r>
              <a:rPr lang="en-US" altLang="en-US" sz="900" kern="0">
                <a:latin typeface="Daytona" panose="020B0604030500040204" pitchFamily="34" charset="0"/>
                <a:sym typeface="Daytona" panose="020B0604030500040204" pitchFamily="34" charset="0"/>
              </a:rPr>
              <a:t>ICE / FWD / 1.6L</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75</a:t>
            </a:r>
            <a:r>
              <a:rPr lang="en-US" altLang="en-US" sz="900" kern="0">
                <a:effectLst/>
                <a:latin typeface="Daytona" panose="020B0604030500040204" pitchFamily="34" charset="0"/>
                <a:sym typeface="Daytona" panose="020B0604030500040204" pitchFamily="34" charset="0"/>
              </a:rPr>
              <a:t>,000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1%</a:t>
            </a:r>
          </a:p>
          <a:p>
            <a:pPr lvl="0" algn="ctr"/>
            <a:endParaRPr lang="en-US" sz="900" kern="0" noProof="0">
              <a:latin typeface="Daytona" panose="020B0604030500040204" pitchFamily="34" charset="0"/>
              <a:sym typeface="Daytona" panose="020B0604030500040204" pitchFamily="34" charset="0"/>
            </a:endParaRPr>
          </a:p>
        </p:txBody>
      </p:sp>
      <p:sp>
        <p:nvSpPr>
          <p:cNvPr id="61" name="Rectangle: Rounded Corners 60">
            <a:extLst>
              <a:ext uri="{FF2B5EF4-FFF2-40B4-BE49-F238E27FC236}">
                <a16:creationId xmlns:a16="http://schemas.microsoft.com/office/drawing/2014/main" id="{385C9555-1D15-B4BA-4A15-C97EEA62D54C}"/>
              </a:ext>
            </a:extLst>
          </p:cNvPr>
          <p:cNvSpPr>
            <a:spLocks noGrp="1" noChangeArrowheads="1"/>
          </p:cNvSpPr>
          <p:nvPr>
            <p:custDataLst>
              <p:tags r:id="rId4"/>
            </p:custDataLst>
          </p:nvPr>
        </p:nvSpPr>
        <p:spPr bwMode="auto">
          <a:xfrm>
            <a:off x="10091738" y="2078038"/>
            <a:ext cx="1609725" cy="665163"/>
          </a:xfrm>
          <a:prstGeom prst="roundRect">
            <a:avLst>
              <a:gd name="adj" fmla="val 26969"/>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MG 5</a:t>
            </a:r>
          </a:p>
          <a:p>
            <a:pPr lvl="0" algn="ctr"/>
            <a:r>
              <a:rPr lang="en-US" altLang="en-US" sz="900" kern="0">
                <a:latin typeface="Daytona" panose="020B0604030500040204" pitchFamily="34" charset="0"/>
                <a:sym typeface="Daytona" panose="020B0604030500040204" pitchFamily="34" charset="0"/>
              </a:rPr>
              <a:t>ICE / 1.5L</a:t>
            </a:r>
            <a:endParaRPr lang="en-US" altLang="en-US" sz="900" kern="0">
              <a:effectLst/>
              <a:latin typeface="Daytona" panose="020B0604030500040204" pitchFamily="34" charset="0"/>
              <a:sym typeface="Daytona" panose="020B0604030500040204" pitchFamily="34" charset="0"/>
            </a:endParaRPr>
          </a:p>
          <a:p>
            <a:pPr lvl="0" algn="ctr"/>
            <a:r>
              <a:rPr lang="en-US" altLang="en-US" sz="900" kern="0">
                <a:effectLst/>
                <a:latin typeface="Daytona" panose="020B0604030500040204" pitchFamily="34" charset="0"/>
                <a:sym typeface="Daytona" panose="020B0604030500040204" pitchFamily="34" charset="0"/>
              </a:rPr>
              <a:t>Starting Price – AED 47,874</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22</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63" name="Rectangle: Rounded Corners 62">
            <a:extLst>
              <a:ext uri="{FF2B5EF4-FFF2-40B4-BE49-F238E27FC236}">
                <a16:creationId xmlns:a16="http://schemas.microsoft.com/office/drawing/2014/main" id="{1AD4BBC1-D93A-5DDE-B122-0EDE49E7B9E1}"/>
              </a:ext>
            </a:extLst>
          </p:cNvPr>
          <p:cNvSpPr>
            <a:spLocks noGrp="1" noChangeArrowheads="1"/>
          </p:cNvSpPr>
          <p:nvPr>
            <p:custDataLst>
              <p:tags r:id="rId5"/>
            </p:custDataLst>
          </p:nvPr>
        </p:nvSpPr>
        <p:spPr bwMode="auto">
          <a:xfrm>
            <a:off x="10115549" y="3646488"/>
            <a:ext cx="1562100" cy="628650"/>
          </a:xfrm>
          <a:prstGeom prst="roundRect">
            <a:avLst>
              <a:gd name="adj" fmla="val 28535"/>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err="1">
                <a:effectLst/>
                <a:latin typeface="Daytona" panose="020B0604030500040204" pitchFamily="34" charset="0"/>
                <a:sym typeface="Daytona" panose="020B0604030500040204" pitchFamily="34" charset="0"/>
              </a:rPr>
              <a:t>Geely</a:t>
            </a:r>
            <a:r>
              <a:rPr lang="en-US" altLang="en-US" sz="900" b="1" kern="0">
                <a:effectLst/>
                <a:latin typeface="Daytona" panose="020B0604030500040204" pitchFamily="34" charset="0"/>
                <a:sym typeface="Daytona" panose="020B0604030500040204" pitchFamily="34" charset="0"/>
              </a:rPr>
              <a:t> </a:t>
            </a:r>
            <a:r>
              <a:rPr lang="en-US" altLang="en-US" sz="900" b="1" kern="0" err="1">
                <a:effectLst/>
                <a:latin typeface="Daytona" panose="020B0604030500040204" pitchFamily="34" charset="0"/>
                <a:sym typeface="Daytona" panose="020B0604030500040204" pitchFamily="34" charset="0"/>
              </a:rPr>
              <a:t>Emgrand</a:t>
            </a:r>
            <a:r>
              <a:rPr lang="en-US" altLang="en-US" sz="900" b="1" kern="0">
                <a:effectLst/>
                <a:latin typeface="Daytona" panose="020B0604030500040204" pitchFamily="34" charset="0"/>
                <a:sym typeface="Daytona" panose="020B0604030500040204" pitchFamily="34" charset="0"/>
              </a:rPr>
              <a:t> GS</a:t>
            </a:r>
          </a:p>
          <a:p>
            <a:pPr lvl="0" algn="ctr"/>
            <a:r>
              <a:rPr lang="en-US" altLang="en-US" sz="900" kern="0">
                <a:latin typeface="Daytona" panose="020B0604030500040204" pitchFamily="34" charset="0"/>
                <a:sym typeface="Daytona" panose="020B0604030500040204" pitchFamily="34" charset="0"/>
              </a:rPr>
              <a:t>ICE / 1.5L</a:t>
            </a:r>
          </a:p>
          <a:p>
            <a:pPr lvl="0" algn="ctr"/>
            <a:r>
              <a:rPr lang="en-US" altLang="en-US" sz="900" kern="0">
                <a:effectLst/>
                <a:latin typeface="Daytona" panose="020B0604030500040204" pitchFamily="34" charset="0"/>
                <a:sym typeface="Daytona" panose="020B0604030500040204" pitchFamily="34" charset="0"/>
              </a:rPr>
              <a:t>Starting Price – AED 57,900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4%</a:t>
            </a:r>
          </a:p>
          <a:p>
            <a:pPr lvl="0" algn="ctr"/>
            <a:endParaRPr lang="en-US" sz="900" kern="0" noProof="0">
              <a:latin typeface="Daytona" panose="020B0604030500040204" pitchFamily="34" charset="0"/>
              <a:sym typeface="Daytona" panose="020B0604030500040204" pitchFamily="34" charset="0"/>
            </a:endParaRPr>
          </a:p>
        </p:txBody>
      </p:sp>
      <p:sp>
        <p:nvSpPr>
          <p:cNvPr id="1050" name="TextBox 1049">
            <a:extLst>
              <a:ext uri="{FF2B5EF4-FFF2-40B4-BE49-F238E27FC236}">
                <a16:creationId xmlns:a16="http://schemas.microsoft.com/office/drawing/2014/main" id="{C14FA496-BC37-A17F-ACE1-FF2780134AAA}"/>
              </a:ext>
            </a:extLst>
          </p:cNvPr>
          <p:cNvSpPr txBox="1"/>
          <p:nvPr/>
        </p:nvSpPr>
        <p:spPr>
          <a:xfrm>
            <a:off x="106707" y="6357065"/>
            <a:ext cx="11679811" cy="215444"/>
          </a:xfrm>
          <a:prstGeom prst="rect">
            <a:avLst/>
          </a:prstGeom>
          <a:noFill/>
        </p:spPr>
        <p:txBody>
          <a:bodyPr wrap="square" rtlCol="0">
            <a:spAutoFit/>
          </a:bodyPr>
          <a:lstStyle/>
          <a:p>
            <a:r>
              <a:rPr lang="en-US" sz="800">
                <a:latin typeface="Daytona" panose="020B0604030500040204" pitchFamily="34" charset="0"/>
              </a:rPr>
              <a:t>Source: MEAC Report, Prices incl 5% VAT</a:t>
            </a:r>
          </a:p>
        </p:txBody>
      </p:sp>
      <p:sp>
        <p:nvSpPr>
          <p:cNvPr id="1056" name="Rectangle: Rounded Corners 1055">
            <a:extLst>
              <a:ext uri="{FF2B5EF4-FFF2-40B4-BE49-F238E27FC236}">
                <a16:creationId xmlns:a16="http://schemas.microsoft.com/office/drawing/2014/main" id="{1DF2F732-33E2-9A9A-C88F-7A8BE1BDE138}"/>
              </a:ext>
            </a:extLst>
          </p:cNvPr>
          <p:cNvSpPr>
            <a:spLocks noGrp="1" noChangeArrowheads="1"/>
          </p:cNvSpPr>
          <p:nvPr>
            <p:custDataLst>
              <p:tags r:id="rId6"/>
            </p:custDataLst>
          </p:nvPr>
        </p:nvSpPr>
        <p:spPr bwMode="auto">
          <a:xfrm>
            <a:off x="241300" y="2279650"/>
            <a:ext cx="2108200" cy="669925"/>
          </a:xfrm>
          <a:prstGeom prst="roundRect">
            <a:avLst>
              <a:gd name="adj" fmla="val 26777"/>
            </a:avLst>
          </a:prstGeom>
          <a:solidFill>
            <a:schemeClr val="bg1"/>
          </a:solidFill>
          <a:ln w="12700" cmpd="sng" algn="ctr">
            <a:solidFill>
              <a:schemeClr val="tx1"/>
            </a:solidFill>
            <a:prstDash val="lgDash"/>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BYD Qin Plus </a:t>
            </a:r>
            <a:r>
              <a:rPr lang="en-US" sz="900" b="1" kern="0">
                <a:latin typeface="Daytona" panose="020B0604030500040204" pitchFamily="34" charset="0"/>
                <a:sym typeface="Daytona" panose="020B0604030500040204" pitchFamily="34" charset="0"/>
              </a:rPr>
              <a:t>Comfort</a:t>
            </a:r>
            <a:endParaRPr lang="en-US" sz="900" b="1" kern="0" noProof="0">
              <a:latin typeface="Daytona" panose="020B0604030500040204" pitchFamily="34" charset="0"/>
              <a:sym typeface="Daytona" panose="020B0604030500040204" pitchFamily="34" charset="0"/>
            </a:endParaRPr>
          </a:p>
          <a:p>
            <a:pPr algn="ctr"/>
            <a:r>
              <a:rPr lang="en-US" altLang="en-US" sz="900" kern="0">
                <a:effectLst/>
                <a:latin typeface="Daytona" panose="020B0604030500040204" pitchFamily="34" charset="0"/>
                <a:sym typeface="Daytona" panose="020B0604030500040204" pitchFamily="34" charset="0"/>
              </a:rPr>
              <a:t>PHEV / FWD / Battery Capacity 8kWh</a:t>
            </a:r>
          </a:p>
          <a:p>
            <a:pPr algn="ctr"/>
            <a:r>
              <a:rPr lang="en-US" altLang="en-US" sz="900" kern="0">
                <a:effectLst/>
                <a:latin typeface="Daytona" panose="020B0604030500040204" pitchFamily="34" charset="0"/>
                <a:sym typeface="Daytona" panose="020B0604030500040204" pitchFamily="34" charset="0"/>
              </a:rPr>
              <a:t>Price – AED 75,900 / </a:t>
            </a:r>
            <a:r>
              <a:rPr lang="en-US" altLang="en-US" sz="900" b="1" kern="0">
                <a:effectLst/>
                <a:latin typeface="Daytona" panose="020B0604030500040204" pitchFamily="34" charset="0"/>
                <a:sym typeface="Daytona" panose="020B0604030500040204" pitchFamily="34" charset="0"/>
              </a:rPr>
              <a:t>SoS Dec 2024  </a:t>
            </a:r>
            <a:r>
              <a:rPr lang="en-US" sz="900" b="1" kern="0" noProof="0">
                <a:latin typeface="Daytona" panose="020B0604030500040204" pitchFamily="34" charset="0"/>
                <a:sym typeface="Daytona" panose="020B0604030500040204" pitchFamily="34" charset="0"/>
              </a:rPr>
              <a:t> </a:t>
            </a:r>
          </a:p>
        </p:txBody>
      </p:sp>
      <p:graphicFrame>
        <p:nvGraphicFramePr>
          <p:cNvPr id="27" name="Chart 26">
            <a:extLst>
              <a:ext uri="{FF2B5EF4-FFF2-40B4-BE49-F238E27FC236}">
                <a16:creationId xmlns:a16="http://schemas.microsoft.com/office/drawing/2014/main" id="{78D032ED-80A3-6E3E-E58B-8D71AF3A1714}"/>
              </a:ext>
            </a:extLst>
          </p:cNvPr>
          <p:cNvGraphicFramePr/>
          <p:nvPr>
            <p:custDataLst>
              <p:tags r:id="rId7"/>
            </p:custDataLst>
          </p:nvPr>
        </p:nvGraphicFramePr>
        <p:xfrm>
          <a:off x="4748213" y="3697288"/>
          <a:ext cx="2078037" cy="2481262"/>
        </p:xfrm>
        <a:graphic>
          <a:graphicData uri="http://schemas.openxmlformats.org/drawingml/2006/chart">
            <c:chart xmlns:c="http://schemas.openxmlformats.org/drawingml/2006/chart" xmlns:r="http://schemas.openxmlformats.org/officeDocument/2006/relationships" r:id="rId50"/>
          </a:graphicData>
        </a:graphic>
      </p:graphicFrame>
      <p:sp>
        <p:nvSpPr>
          <p:cNvPr id="42093" name="Rectangle 42092">
            <a:extLst>
              <a:ext uri="{FF2B5EF4-FFF2-40B4-BE49-F238E27FC236}">
                <a16:creationId xmlns:a16="http://schemas.microsoft.com/office/drawing/2014/main" id="{A75778B3-C3B1-A404-8041-3E312301DA18}"/>
              </a:ext>
            </a:extLst>
          </p:cNvPr>
          <p:cNvSpPr>
            <a:spLocks noGrp="1" noChangeArrowheads="1"/>
          </p:cNvSpPr>
          <p:nvPr>
            <p:custDataLst>
              <p:tags r:id="rId8"/>
            </p:custDataLst>
          </p:nvPr>
        </p:nvSpPr>
        <p:spPr bwMode="auto">
          <a:xfrm>
            <a:off x="6719888" y="4441825"/>
            <a:ext cx="3889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D51FB8D9-C6D5-4FDD-A155-29A74C13F80D}" type="datetime'''''''C''o''''''''''r''''''''''o''''l''''''''l''''a'''">
              <a:rPr lang="en-US" altLang="en-US" sz="900" kern="0" smtClean="0">
                <a:latin typeface="Daytona" panose="020B0604030500040204" pitchFamily="34" charset="0"/>
                <a:sym typeface="Daytona" panose="020B0604030500040204" pitchFamily="34" charset="0"/>
              </a:rPr>
              <a:pPr lvl="0"/>
              <a:t>Corolla</a:t>
            </a:fld>
            <a:endParaRPr lang="en-US" sz="900" kern="0" noProof="0">
              <a:latin typeface="Daytona" panose="020B0604030500040204" pitchFamily="34" charset="0"/>
              <a:sym typeface="Daytona" panose="020B0604030500040204" pitchFamily="34" charset="0"/>
            </a:endParaRPr>
          </a:p>
        </p:txBody>
      </p:sp>
      <p:sp>
        <p:nvSpPr>
          <p:cNvPr id="42157" name="Rectangle 42156">
            <a:extLst>
              <a:ext uri="{FF2B5EF4-FFF2-40B4-BE49-F238E27FC236}">
                <a16:creationId xmlns:a16="http://schemas.microsoft.com/office/drawing/2014/main" id="{B9151620-8CBD-15EF-25AA-07CD7EAA1D46}"/>
              </a:ext>
            </a:extLst>
          </p:cNvPr>
          <p:cNvSpPr>
            <a:spLocks noGrp="1" noChangeArrowheads="1"/>
          </p:cNvSpPr>
          <p:nvPr>
            <p:custDataLst>
              <p:tags r:id="rId9"/>
            </p:custDataLst>
          </p:nvPr>
        </p:nvSpPr>
        <p:spPr bwMode="auto">
          <a:xfrm>
            <a:off x="5400675" y="5916613"/>
            <a:ext cx="2873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D0BCD17D-2508-4D18-A370-6F4EDC6B961B}" type="datetime'''''''''M''''''''G'''''''' ''''''''5'''''''">
              <a:rPr lang="en-US" altLang="en-US" sz="900" kern="0" smtClean="0">
                <a:latin typeface="Daytona" panose="020B0604030500040204" pitchFamily="34" charset="0"/>
              </a:rPr>
              <a:pPr lvl="0" algn="r"/>
              <a:t>MG 5</a:t>
            </a:fld>
            <a:endParaRPr lang="en-US" sz="900" kern="0" noProof="0">
              <a:latin typeface="Daytona" panose="020B0604030500040204" pitchFamily="34" charset="0"/>
              <a:sym typeface="Daytona" panose="020B0604030500040204" pitchFamily="34" charset="0"/>
            </a:endParaRPr>
          </a:p>
        </p:txBody>
      </p:sp>
      <p:sp>
        <p:nvSpPr>
          <p:cNvPr id="42095" name="Rectangle 42094">
            <a:extLst>
              <a:ext uri="{FF2B5EF4-FFF2-40B4-BE49-F238E27FC236}">
                <a16:creationId xmlns:a16="http://schemas.microsoft.com/office/drawing/2014/main" id="{03435A92-2A00-3E33-CC94-690B9B92394D}"/>
              </a:ext>
            </a:extLst>
          </p:cNvPr>
          <p:cNvSpPr>
            <a:spLocks noGrp="1" noChangeArrowheads="1"/>
          </p:cNvSpPr>
          <p:nvPr>
            <p:custDataLst>
              <p:tags r:id="rId10"/>
            </p:custDataLst>
          </p:nvPr>
        </p:nvSpPr>
        <p:spPr bwMode="auto">
          <a:xfrm>
            <a:off x="3990975" y="5226050"/>
            <a:ext cx="842963"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48E74E79-4196-4055-BBEF-680A30490D4A}" type="datetime'G''''''e''''e''''''''''''''''''''l''y'''''' Em''gr''a''''nd'">
              <a:rPr lang="en-US" altLang="en-US" sz="900" kern="0" smtClean="0">
                <a:latin typeface="Daytona" panose="020B0604030500040204" pitchFamily="34" charset="0"/>
              </a:rPr>
              <a:pPr lvl="0" algn="r"/>
              <a:t>Geely Emgrand</a:t>
            </a:fld>
            <a:endParaRPr lang="en-US" sz="900" kern="0" noProof="0">
              <a:latin typeface="Daytona" panose="020B0604030500040204" pitchFamily="34" charset="0"/>
              <a:sym typeface="Daytona" panose="020B0604030500040204" pitchFamily="34" charset="0"/>
            </a:endParaRPr>
          </a:p>
        </p:txBody>
      </p:sp>
      <p:sp>
        <p:nvSpPr>
          <p:cNvPr id="20" name="Rectangle 19">
            <a:extLst>
              <a:ext uri="{FF2B5EF4-FFF2-40B4-BE49-F238E27FC236}">
                <a16:creationId xmlns:a16="http://schemas.microsoft.com/office/drawing/2014/main" id="{43CCC649-537B-30C3-F48C-7A2BD34B6BA8}"/>
              </a:ext>
            </a:extLst>
          </p:cNvPr>
          <p:cNvSpPr>
            <a:spLocks noGrp="1" noChangeArrowheads="1"/>
          </p:cNvSpPr>
          <p:nvPr>
            <p:custDataLst>
              <p:tags r:id="rId11"/>
            </p:custDataLst>
          </p:nvPr>
        </p:nvSpPr>
        <p:spPr bwMode="gray">
          <a:xfrm>
            <a:off x="4916488" y="4991100"/>
            <a:ext cx="196850" cy="136525"/>
          </a:xfrm>
          <a:prstGeom prst="rect">
            <a:avLst/>
          </a:prstGeom>
          <a:solidFill>
            <a:schemeClr val="accent4"/>
          </a:solidFill>
          <a:ln w="9525">
            <a:noFill/>
            <a:miter lim="800000"/>
            <a:headEnd/>
            <a:tailEnd/>
          </a:ln>
          <a:effectLst/>
        </p:spPr>
        <p:txBody>
          <a:bodyPr vert="horz" wrap="none" lIns="15875" tIns="0" rIns="15875"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C2E10D28-C4BE-4F97-898C-881610299946}" type="datetime'''''''''''''''1%'''''''''''''''">
              <a:rPr lang="en-US" altLang="en-US" sz="900" kern="0" smtClean="0">
                <a:solidFill>
                  <a:schemeClr val="bg1"/>
                </a:solidFill>
                <a:effectLst/>
                <a:latin typeface="Daytona" panose="020B0604030500040204" pitchFamily="34" charset="0"/>
                <a:sym typeface="Daytona" panose="020B0604030500040204" pitchFamily="34" charset="0"/>
              </a:rPr>
              <a:pPr lvl="0" algn="ctr"/>
              <a:t>1%</a:t>
            </a:fld>
            <a:endParaRPr lang="en-US" sz="900" kern="0" noProof="0">
              <a:solidFill>
                <a:schemeClr val="bg1"/>
              </a:solidFill>
              <a:latin typeface="Daytona" panose="020B0604030500040204" pitchFamily="34" charset="0"/>
              <a:sym typeface="Daytona" panose="020B0604030500040204" pitchFamily="34" charset="0"/>
            </a:endParaRPr>
          </a:p>
        </p:txBody>
      </p:sp>
      <p:sp>
        <p:nvSpPr>
          <p:cNvPr id="42110" name="Rectangle 42109">
            <a:extLst>
              <a:ext uri="{FF2B5EF4-FFF2-40B4-BE49-F238E27FC236}">
                <a16:creationId xmlns:a16="http://schemas.microsoft.com/office/drawing/2014/main" id="{627B2FF3-5357-218E-BEE8-1D2732B6A465}"/>
              </a:ext>
            </a:extLst>
          </p:cNvPr>
          <p:cNvSpPr>
            <a:spLocks noGrp="1" noChangeArrowheads="1"/>
          </p:cNvSpPr>
          <p:nvPr>
            <p:custDataLst>
              <p:tags r:id="rId12"/>
            </p:custDataLst>
          </p:nvPr>
        </p:nvSpPr>
        <p:spPr bwMode="auto">
          <a:xfrm>
            <a:off x="4391025" y="5035550"/>
            <a:ext cx="396875"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2D1B6753-E765-4F8D-9662-88BBA19935A1}" type="datetime'''E''''''''l''''a''''''''''''n''''''''t''r''''''''''''''a'''">
              <a:rPr lang="en-US" altLang="en-US" sz="900" kern="0" smtClean="0">
                <a:latin typeface="Daytona" panose="020B0604030500040204" pitchFamily="34" charset="0"/>
                <a:sym typeface="Daytona" panose="020B0604030500040204" pitchFamily="34" charset="0"/>
              </a:rPr>
              <a:pPr lvl="0" algn="r"/>
              <a:t>Elantra</a:t>
            </a:fld>
            <a:endParaRPr lang="en-US" sz="900" kern="0" noProof="0">
              <a:latin typeface="Daytona" panose="020B0604030500040204" pitchFamily="34" charset="0"/>
              <a:sym typeface="Daytona" panose="020B0604030500040204" pitchFamily="34" charset="0"/>
            </a:endParaRPr>
          </a:p>
        </p:txBody>
      </p:sp>
      <p:sp>
        <p:nvSpPr>
          <p:cNvPr id="42114" name="Rectangle 42113">
            <a:extLst>
              <a:ext uri="{FF2B5EF4-FFF2-40B4-BE49-F238E27FC236}">
                <a16:creationId xmlns:a16="http://schemas.microsoft.com/office/drawing/2014/main" id="{1EF59658-E75C-2CF3-9F23-011983BCC550}"/>
              </a:ext>
            </a:extLst>
          </p:cNvPr>
          <p:cNvSpPr>
            <a:spLocks noGrp="1" noChangeArrowheads="1"/>
          </p:cNvSpPr>
          <p:nvPr>
            <p:custDataLst>
              <p:tags r:id="rId13"/>
            </p:custDataLst>
          </p:nvPr>
        </p:nvSpPr>
        <p:spPr bwMode="auto">
          <a:xfrm>
            <a:off x="4724400" y="4154488"/>
            <a:ext cx="31115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87074ABF-9D91-4C73-836F-BFE9530B374F}" type="datetime'''''''''''''''''''''''O''''''t''''''h''''e''''r'''''''''''''''">
              <a:rPr lang="en-US" altLang="en-US" sz="900" kern="0" smtClean="0">
                <a:latin typeface="Daytona" panose="020B0604030500040204" pitchFamily="34" charset="0"/>
              </a:rPr>
              <a:pPr lvl="0" algn="r"/>
              <a:t>Other</a:t>
            </a:fld>
            <a:endParaRPr lang="en-US" sz="900" kern="0" noProof="0">
              <a:latin typeface="Daytona" panose="020B0604030500040204" pitchFamily="34" charset="0"/>
              <a:sym typeface="Daytona" panose="020B0604030500040204" pitchFamily="34" charset="0"/>
            </a:endParaRPr>
          </a:p>
        </p:txBody>
      </p:sp>
      <p:sp>
        <p:nvSpPr>
          <p:cNvPr id="42162" name="Rectangle 42161">
            <a:extLst>
              <a:ext uri="{FF2B5EF4-FFF2-40B4-BE49-F238E27FC236}">
                <a16:creationId xmlns:a16="http://schemas.microsoft.com/office/drawing/2014/main" id="{3D94A5A5-3405-52E8-57CA-1B68EB9F8CB3}"/>
              </a:ext>
            </a:extLst>
          </p:cNvPr>
          <p:cNvSpPr>
            <a:spLocks noGrp="1" noChangeArrowheads="1"/>
          </p:cNvSpPr>
          <p:nvPr>
            <p:custDataLst>
              <p:tags r:id="rId14"/>
            </p:custDataLst>
          </p:nvPr>
        </p:nvSpPr>
        <p:spPr bwMode="auto">
          <a:xfrm>
            <a:off x="241300" y="3286125"/>
            <a:ext cx="3597275"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1400" b="1" kern="0">
                <a:effectLst/>
                <a:latin typeface="Daytona" panose="020B0604030500040204" pitchFamily="34" charset="0"/>
                <a:sym typeface="Daytona" panose="020B0604030500040204" pitchFamily="34" charset="0"/>
              </a:rPr>
              <a:t>C-Sedan Segment Price Ladder</a:t>
            </a:r>
            <a:endParaRPr lang="en-US" sz="1400" b="1" kern="0" noProof="0">
              <a:latin typeface="Daytona" panose="020B0604030500040204" pitchFamily="34" charset="0"/>
              <a:sym typeface="Daytona" panose="020B0604030500040204" pitchFamily="34" charset="0"/>
            </a:endParaRPr>
          </a:p>
        </p:txBody>
      </p:sp>
      <p:sp>
        <p:nvSpPr>
          <p:cNvPr id="42173" name="Rectangle 42172">
            <a:extLst>
              <a:ext uri="{FF2B5EF4-FFF2-40B4-BE49-F238E27FC236}">
                <a16:creationId xmlns:a16="http://schemas.microsoft.com/office/drawing/2014/main" id="{1E002629-292D-2258-E658-A4BCC6F0BDAF}"/>
              </a:ext>
            </a:extLst>
          </p:cNvPr>
          <p:cNvSpPr>
            <a:spLocks noGrp="1" noChangeArrowheads="1"/>
          </p:cNvSpPr>
          <p:nvPr>
            <p:custDataLst>
              <p:tags r:id="rId15"/>
            </p:custDataLst>
          </p:nvPr>
        </p:nvSpPr>
        <p:spPr bwMode="auto">
          <a:xfrm>
            <a:off x="4865688" y="3286125"/>
            <a:ext cx="1874838"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1400" b="1" kern="0" noProof="0">
                <a:latin typeface="Daytona" panose="020B0604030500040204" pitchFamily="34" charset="0"/>
                <a:sym typeface="Daytona" panose="020B0604030500040204" pitchFamily="34" charset="0"/>
              </a:rPr>
              <a:t>Market Share </a:t>
            </a:r>
          </a:p>
        </p:txBody>
      </p:sp>
      <p:pic>
        <p:nvPicPr>
          <p:cNvPr id="42561" name="Picture 42560">
            <a:extLst>
              <a:ext uri="{FF2B5EF4-FFF2-40B4-BE49-F238E27FC236}">
                <a16:creationId xmlns:a16="http://schemas.microsoft.com/office/drawing/2014/main" id="{E2D0639C-EEBE-E2CB-28D3-243E65E85F34}"/>
              </a:ext>
            </a:extLst>
          </p:cNvPr>
          <p:cNvPicPr>
            <a:picLocks noChangeAspect="1"/>
          </p:cNvPicPr>
          <p:nvPr/>
        </p:nvPicPr>
        <p:blipFill rotWithShape="1">
          <a:blip r:embed="rId51"/>
          <a:srcRect t="11302" r="5211" b="12194"/>
          <a:stretch/>
        </p:blipFill>
        <p:spPr>
          <a:xfrm>
            <a:off x="1778000" y="756548"/>
            <a:ext cx="3328988" cy="1374019"/>
          </a:xfrm>
          <a:prstGeom prst="rect">
            <a:avLst/>
          </a:prstGeom>
        </p:spPr>
      </p:pic>
      <p:sp>
        <p:nvSpPr>
          <p:cNvPr id="42563" name="Rectangle: Rounded Corners 42562">
            <a:extLst>
              <a:ext uri="{FF2B5EF4-FFF2-40B4-BE49-F238E27FC236}">
                <a16:creationId xmlns:a16="http://schemas.microsoft.com/office/drawing/2014/main" id="{A8142F55-B89E-3AFB-2394-64AA6FE3C394}"/>
              </a:ext>
            </a:extLst>
          </p:cNvPr>
          <p:cNvSpPr>
            <a:spLocks noGrp="1" noChangeArrowheads="1"/>
          </p:cNvSpPr>
          <p:nvPr>
            <p:custDataLst>
              <p:tags r:id="rId16"/>
            </p:custDataLst>
          </p:nvPr>
        </p:nvSpPr>
        <p:spPr bwMode="auto">
          <a:xfrm>
            <a:off x="4783138" y="2279650"/>
            <a:ext cx="2176463"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BYD Qin Plus Premium</a:t>
            </a:r>
          </a:p>
          <a:p>
            <a:pPr algn="ctr"/>
            <a:r>
              <a:rPr lang="en-US" altLang="en-US" sz="900" kern="0">
                <a:effectLst/>
                <a:latin typeface="Daytona" panose="020B0604030500040204" pitchFamily="34" charset="0"/>
                <a:sym typeface="Daytona" panose="020B0604030500040204" pitchFamily="34" charset="0"/>
              </a:rPr>
              <a:t>PHEV / FWD / Battery Capacity 18kWh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90</a:t>
            </a:r>
            <a:r>
              <a:rPr lang="en-US" altLang="en-US" sz="900" kern="0">
                <a:effectLst/>
                <a:latin typeface="Daytona" panose="020B0604030500040204" pitchFamily="34" charset="0"/>
                <a:sym typeface="Daytona" panose="020B0604030500040204" pitchFamily="34" charset="0"/>
              </a:rPr>
              <a:t>,900 / SoS April 2024 </a:t>
            </a:r>
            <a:r>
              <a:rPr lang="en-US" sz="900" b="1" kern="0" noProof="0">
                <a:latin typeface="Daytona" panose="020B0604030500040204" pitchFamily="34" charset="0"/>
                <a:sym typeface="Daytona" panose="020B0604030500040204" pitchFamily="34" charset="0"/>
              </a:rPr>
              <a:t> </a:t>
            </a:r>
          </a:p>
        </p:txBody>
      </p:sp>
      <p:sp>
        <p:nvSpPr>
          <p:cNvPr id="42613" name="Rectangle: Rounded Corners 42612">
            <a:extLst>
              <a:ext uri="{FF2B5EF4-FFF2-40B4-BE49-F238E27FC236}">
                <a16:creationId xmlns:a16="http://schemas.microsoft.com/office/drawing/2014/main" id="{9B0AB74E-13F0-5023-4FF8-6B21E1F04263}"/>
              </a:ext>
            </a:extLst>
          </p:cNvPr>
          <p:cNvSpPr>
            <a:spLocks noGrp="1" noChangeArrowheads="1"/>
          </p:cNvSpPr>
          <p:nvPr>
            <p:custDataLst>
              <p:tags r:id="rId17"/>
            </p:custDataLst>
          </p:nvPr>
        </p:nvSpPr>
        <p:spPr bwMode="auto">
          <a:xfrm>
            <a:off x="10091738" y="1206500"/>
            <a:ext cx="1609725" cy="654050"/>
          </a:xfrm>
          <a:prstGeom prst="roundRect">
            <a:avLst>
              <a:gd name="adj" fmla="val 27427"/>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Corolla HEV</a:t>
            </a:r>
          </a:p>
          <a:p>
            <a:pPr lvl="0" algn="ctr"/>
            <a:r>
              <a:rPr lang="en-US" altLang="en-US" sz="900" kern="0">
                <a:latin typeface="Daytona" panose="020B0604030500040204" pitchFamily="34" charset="0"/>
                <a:sym typeface="Daytona" panose="020B0604030500040204" pitchFamily="34" charset="0"/>
              </a:rPr>
              <a:t>HEV / FWD </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87,</a:t>
            </a:r>
            <a:r>
              <a:rPr lang="en-US" altLang="en-US" sz="900" kern="0">
                <a:effectLst/>
                <a:latin typeface="Daytona" panose="020B0604030500040204" pitchFamily="34" charset="0"/>
                <a:sym typeface="Daytona" panose="020B0604030500040204" pitchFamily="34" charset="0"/>
              </a:rPr>
              <a:t>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1</a:t>
            </a:r>
            <a:r>
              <a:rPr lang="en-US" altLang="en-US" sz="900" kern="0">
                <a:latin typeface="Daytona" panose="020B0604030500040204" pitchFamily="34" charset="0"/>
                <a:sym typeface="Daytona" panose="020B0604030500040204" pitchFamily="34" charset="0"/>
              </a:rPr>
              <a:t>7</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42619" name="Rectangle: Rounded Corners 42618">
            <a:extLst>
              <a:ext uri="{FF2B5EF4-FFF2-40B4-BE49-F238E27FC236}">
                <a16:creationId xmlns:a16="http://schemas.microsoft.com/office/drawing/2014/main" id="{C6BA86B9-3BE8-0D69-1309-9D08F9E42C0D}"/>
              </a:ext>
            </a:extLst>
          </p:cNvPr>
          <p:cNvSpPr>
            <a:spLocks noGrp="1" noChangeArrowheads="1"/>
          </p:cNvSpPr>
          <p:nvPr>
            <p:custDataLst>
              <p:tags r:id="rId18"/>
            </p:custDataLst>
          </p:nvPr>
        </p:nvSpPr>
        <p:spPr bwMode="auto">
          <a:xfrm>
            <a:off x="10091738" y="2779713"/>
            <a:ext cx="1609725" cy="660400"/>
          </a:xfrm>
          <a:prstGeom prst="roundRect">
            <a:avLst>
              <a:gd name="adj" fmla="val 27163"/>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MG 5 GT </a:t>
            </a:r>
          </a:p>
          <a:p>
            <a:pPr lvl="0" algn="ctr"/>
            <a:r>
              <a:rPr lang="en-US" altLang="en-US" sz="900" kern="0">
                <a:latin typeface="Daytona" panose="020B0604030500040204" pitchFamily="34" charset="0"/>
                <a:sym typeface="Daytona" panose="020B0604030500040204" pitchFamily="34" charset="0"/>
              </a:rPr>
              <a:t>ICE / 1.5T</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62,519</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9%</a:t>
            </a:r>
          </a:p>
          <a:p>
            <a:pPr lvl="0" algn="ctr"/>
            <a:endParaRPr lang="en-US" sz="900" kern="0" noProof="0">
              <a:latin typeface="Daytona" panose="020B0604030500040204" pitchFamily="34" charset="0"/>
              <a:sym typeface="Daytona" panose="020B0604030500040204" pitchFamily="34" charset="0"/>
            </a:endParaRPr>
          </a:p>
        </p:txBody>
      </p:sp>
      <p:sp>
        <p:nvSpPr>
          <p:cNvPr id="13" name="Rectangle: Rounded Corners 12">
            <a:extLst>
              <a:ext uri="{FF2B5EF4-FFF2-40B4-BE49-F238E27FC236}">
                <a16:creationId xmlns:a16="http://schemas.microsoft.com/office/drawing/2014/main" id="{5E85E52F-AD1C-F4AB-F7B5-0F69E473B688}"/>
              </a:ext>
            </a:extLst>
          </p:cNvPr>
          <p:cNvSpPr>
            <a:spLocks noGrp="1" noChangeArrowheads="1"/>
          </p:cNvSpPr>
          <p:nvPr>
            <p:custDataLst>
              <p:tags r:id="rId19"/>
            </p:custDataLst>
          </p:nvPr>
        </p:nvSpPr>
        <p:spPr bwMode="auto">
          <a:xfrm>
            <a:off x="10115549" y="4306888"/>
            <a:ext cx="1562100" cy="671513"/>
          </a:xfrm>
          <a:prstGeom prst="roundRect">
            <a:avLst>
              <a:gd name="adj" fmla="val 26714"/>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err="1">
                <a:effectLst/>
                <a:latin typeface="Daytona" panose="020B0604030500040204" pitchFamily="34" charset="0"/>
                <a:sym typeface="Daytona" panose="020B0604030500040204" pitchFamily="34" charset="0"/>
              </a:rPr>
              <a:t>Geely</a:t>
            </a:r>
            <a:r>
              <a:rPr lang="en-US" altLang="en-US" sz="900" b="1" kern="0">
                <a:effectLst/>
                <a:latin typeface="Daytona" panose="020B0604030500040204" pitchFamily="34" charset="0"/>
                <a:sym typeface="Daytona" panose="020B0604030500040204" pitchFamily="34" charset="0"/>
              </a:rPr>
              <a:t> </a:t>
            </a:r>
            <a:r>
              <a:rPr lang="en-US" altLang="en-US" sz="900" b="1" kern="0" err="1">
                <a:effectLst/>
                <a:latin typeface="Daytona" panose="020B0604030500040204" pitchFamily="34" charset="0"/>
                <a:sym typeface="Daytona" panose="020B0604030500040204" pitchFamily="34" charset="0"/>
              </a:rPr>
              <a:t>Emgrand</a:t>
            </a:r>
            <a:r>
              <a:rPr lang="en-US" altLang="en-US" sz="900" b="1" kern="0">
                <a:effectLst/>
                <a:latin typeface="Daytona" panose="020B0604030500040204" pitchFamily="34" charset="0"/>
                <a:sym typeface="Daytona" panose="020B0604030500040204" pitchFamily="34" charset="0"/>
              </a:rPr>
              <a:t> GK</a:t>
            </a:r>
          </a:p>
          <a:p>
            <a:pPr algn="ctr"/>
            <a:r>
              <a:rPr lang="en-US" altLang="en-US" sz="900" kern="0">
                <a:latin typeface="Daytona" panose="020B0604030500040204" pitchFamily="34" charset="0"/>
                <a:sym typeface="Daytona" panose="020B0604030500040204" pitchFamily="34" charset="0"/>
              </a:rPr>
              <a:t>ICE / 1.5L </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63,500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&lt;1%</a:t>
            </a:r>
          </a:p>
          <a:p>
            <a:pPr lvl="0" algn="ctr"/>
            <a:endParaRPr lang="en-US" sz="900" kern="0" noProof="0">
              <a:latin typeface="Daytona" panose="020B0604030500040204" pitchFamily="34" charset="0"/>
              <a:sym typeface="Daytona" panose="020B0604030500040204" pitchFamily="34" charset="0"/>
            </a:endParaRPr>
          </a:p>
        </p:txBody>
      </p:sp>
      <p:graphicFrame>
        <p:nvGraphicFramePr>
          <p:cNvPr id="37" name="Chart 36">
            <a:extLst>
              <a:ext uri="{FF2B5EF4-FFF2-40B4-BE49-F238E27FC236}">
                <a16:creationId xmlns:a16="http://schemas.microsoft.com/office/drawing/2014/main" id="{3521EF88-93C5-410C-75B0-7CDB36AB51E1}"/>
              </a:ext>
            </a:extLst>
          </p:cNvPr>
          <p:cNvGraphicFramePr/>
          <p:nvPr>
            <p:custDataLst>
              <p:tags r:id="rId20"/>
            </p:custDataLst>
          </p:nvPr>
        </p:nvGraphicFramePr>
        <p:xfrm>
          <a:off x="114300" y="3500438"/>
          <a:ext cx="3803650" cy="2686050"/>
        </p:xfrm>
        <a:graphic>
          <a:graphicData uri="http://schemas.openxmlformats.org/drawingml/2006/chart">
            <c:chart xmlns:c="http://schemas.openxmlformats.org/drawingml/2006/chart" xmlns:r="http://schemas.openxmlformats.org/officeDocument/2006/relationships" r:id="rId52"/>
          </a:graphicData>
        </a:graphic>
      </p:graphicFrame>
      <p:cxnSp>
        <p:nvCxnSpPr>
          <p:cNvPr id="42597" name="Straight Connector 42596">
            <a:extLst>
              <a:ext uri="{FF2B5EF4-FFF2-40B4-BE49-F238E27FC236}">
                <a16:creationId xmlns:a16="http://schemas.microsoft.com/office/drawing/2014/main" id="{877AC7C6-756E-4A62-D818-AE860FF88CAE}"/>
              </a:ext>
            </a:extLst>
          </p:cNvPr>
          <p:cNvCxnSpPr/>
          <p:nvPr>
            <p:custDataLst>
              <p:tags r:id="rId21"/>
            </p:custDataLst>
          </p:nvPr>
        </p:nvCxnSpPr>
        <p:spPr bwMode="auto">
          <a:xfrm flipH="1">
            <a:off x="2185988" y="5187950"/>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592" name="Straight Connector 42591">
            <a:extLst>
              <a:ext uri="{FF2B5EF4-FFF2-40B4-BE49-F238E27FC236}">
                <a16:creationId xmlns:a16="http://schemas.microsoft.com/office/drawing/2014/main" id="{67F4855F-245F-7CA0-C64D-C22DCD649BFF}"/>
              </a:ext>
            </a:extLst>
          </p:cNvPr>
          <p:cNvCxnSpPr>
            <a:cxnSpLocks/>
          </p:cNvCxnSpPr>
          <p:nvPr>
            <p:custDataLst>
              <p:tags r:id="rId22"/>
            </p:custDataLst>
          </p:nvPr>
        </p:nvCxnSpPr>
        <p:spPr bwMode="auto">
          <a:xfrm>
            <a:off x="2051050" y="5164138"/>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695" name="Straight Connector 42694">
            <a:extLst>
              <a:ext uri="{FF2B5EF4-FFF2-40B4-BE49-F238E27FC236}">
                <a16:creationId xmlns:a16="http://schemas.microsoft.com/office/drawing/2014/main" id="{52BE9C09-DDB0-0A7F-3A71-0FF1C111D436}"/>
              </a:ext>
            </a:extLst>
          </p:cNvPr>
          <p:cNvCxnSpPr>
            <a:cxnSpLocks/>
          </p:cNvCxnSpPr>
          <p:nvPr>
            <p:custDataLst>
              <p:tags r:id="rId23"/>
            </p:custDataLst>
          </p:nvPr>
        </p:nvCxnSpPr>
        <p:spPr bwMode="auto">
          <a:xfrm>
            <a:off x="2051050" y="4865688"/>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6" name="Rectangle 35">
            <a:extLst>
              <a:ext uri="{FF2B5EF4-FFF2-40B4-BE49-F238E27FC236}">
                <a16:creationId xmlns:a16="http://schemas.microsoft.com/office/drawing/2014/main" id="{0D0F78C4-6C3A-F44D-A0DC-8CA66FE7D7CF}"/>
              </a:ext>
            </a:extLst>
          </p:cNvPr>
          <p:cNvSpPr>
            <a:spLocks noGrp="1" noChangeArrowheads="1"/>
          </p:cNvSpPr>
          <p:nvPr>
            <p:custDataLst>
              <p:tags r:id="rId24"/>
            </p:custDataLst>
          </p:nvPr>
        </p:nvSpPr>
        <p:spPr bwMode="auto">
          <a:xfrm>
            <a:off x="476250" y="6034088"/>
            <a:ext cx="225425" cy="2444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squar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AEB4AF6F-4362-4607-89A4-186F386B0ED2}" type="datetime'''''''''''Q''''i''''n'' P''''''''lus'''''''''''">
              <a:rPr lang="en-US" altLang="en-US" sz="800" kern="0" smtClean="0">
                <a:effectLst/>
                <a:latin typeface="Daytona" panose="020B0604030500040204" pitchFamily="34" charset="0"/>
                <a:sym typeface="Daytona" panose="020B0604030500040204" pitchFamily="34" charset="0"/>
              </a:rPr>
              <a:pPr lvl="0" algn="ctr"/>
              <a:t>Qin Plus</a:t>
            </a:fld>
            <a:endParaRPr lang="en-US" sz="800" kern="0" noProof="0">
              <a:latin typeface="Daytona" panose="020B0604030500040204" pitchFamily="34" charset="0"/>
              <a:sym typeface="Daytona" panose="020B0604030500040204" pitchFamily="34" charset="0"/>
            </a:endParaRPr>
          </a:p>
        </p:txBody>
      </p:sp>
      <p:sp>
        <p:nvSpPr>
          <p:cNvPr id="38" name="Rectangle 37">
            <a:extLst>
              <a:ext uri="{FF2B5EF4-FFF2-40B4-BE49-F238E27FC236}">
                <a16:creationId xmlns:a16="http://schemas.microsoft.com/office/drawing/2014/main" id="{C414CA71-66D9-9586-530D-88FB7530FAB4}"/>
              </a:ext>
            </a:extLst>
          </p:cNvPr>
          <p:cNvSpPr>
            <a:spLocks noGrp="1" noChangeArrowheads="1"/>
          </p:cNvSpPr>
          <p:nvPr>
            <p:custDataLst>
              <p:tags r:id="rId25"/>
            </p:custDataLst>
          </p:nvPr>
        </p:nvSpPr>
        <p:spPr bwMode="auto">
          <a:xfrm>
            <a:off x="1181100" y="6034088"/>
            <a:ext cx="358775" cy="2444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squar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75406413-C44B-47A0-B416-DC336737C76F}" type="datetime'''To''yo''t''''a ''''Co''''r''''''''''''ol''l''''''''''a'''''">
              <a:rPr lang="en-US" altLang="en-US" sz="800" kern="0" smtClean="0">
                <a:latin typeface="Daytona" panose="020B0604030500040204" pitchFamily="34" charset="0"/>
                <a:sym typeface="Daytona" panose="020B0604030500040204" pitchFamily="34" charset="0"/>
              </a:rPr>
              <a:pPr lvl="0" algn="ctr"/>
              <a:t>Toyota Corolla</a:t>
            </a:fld>
            <a:endParaRPr lang="en-US" sz="800" kern="0" noProof="0">
              <a:latin typeface="Daytona" panose="020B0604030500040204" pitchFamily="34" charset="0"/>
              <a:sym typeface="Daytona" panose="020B0604030500040204" pitchFamily="34" charset="0"/>
            </a:endParaRPr>
          </a:p>
        </p:txBody>
      </p:sp>
      <p:sp>
        <p:nvSpPr>
          <p:cNvPr id="41" name="Rectangle 40">
            <a:extLst>
              <a:ext uri="{FF2B5EF4-FFF2-40B4-BE49-F238E27FC236}">
                <a16:creationId xmlns:a16="http://schemas.microsoft.com/office/drawing/2014/main" id="{B5CFED99-48B6-3F0D-A3C6-30A9A6B374F8}"/>
              </a:ext>
            </a:extLst>
          </p:cNvPr>
          <p:cNvSpPr>
            <a:spLocks noGrp="1" noChangeArrowheads="1"/>
          </p:cNvSpPr>
          <p:nvPr>
            <p:custDataLst>
              <p:tags r:id="rId26"/>
            </p:custDataLst>
          </p:nvPr>
        </p:nvSpPr>
        <p:spPr bwMode="auto">
          <a:xfrm>
            <a:off x="2044700" y="6034088"/>
            <a:ext cx="173038"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24C03898-F7A3-4A72-B563-36AAF9235D04}" type="datetime'''M''''''''''''''''''''''''''''''''''''G'">
              <a:rPr lang="en-US" altLang="en-US" sz="800" kern="0" smtClean="0">
                <a:latin typeface="Daytona" panose="020B0604030500040204" pitchFamily="34" charset="0"/>
                <a:sym typeface="Daytona" panose="020B0604030500040204" pitchFamily="34" charset="0"/>
              </a:rPr>
              <a:pPr lvl="0" algn="ctr"/>
              <a:t>MG</a:t>
            </a:fld>
            <a:endParaRPr lang="en-US" sz="800" kern="0" noProof="0">
              <a:latin typeface="Daytona" panose="020B0604030500040204" pitchFamily="34" charset="0"/>
              <a:sym typeface="Daytona" panose="020B0604030500040204" pitchFamily="34" charset="0"/>
            </a:endParaRPr>
          </a:p>
        </p:txBody>
      </p:sp>
      <p:sp>
        <p:nvSpPr>
          <p:cNvPr id="44" name="Rectangle 43">
            <a:extLst>
              <a:ext uri="{FF2B5EF4-FFF2-40B4-BE49-F238E27FC236}">
                <a16:creationId xmlns:a16="http://schemas.microsoft.com/office/drawing/2014/main" id="{C90C31BB-42AC-47ED-F4C8-8C2B08EEF52F}"/>
              </a:ext>
            </a:extLst>
          </p:cNvPr>
          <p:cNvSpPr>
            <a:spLocks noGrp="1" noChangeArrowheads="1"/>
          </p:cNvSpPr>
          <p:nvPr>
            <p:custDataLst>
              <p:tags r:id="rId27"/>
            </p:custDataLst>
          </p:nvPr>
        </p:nvSpPr>
        <p:spPr bwMode="auto">
          <a:xfrm>
            <a:off x="2655888" y="6034088"/>
            <a:ext cx="492125" cy="2444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squar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D9D84F87-BC65-45CC-9210-8548185F4306}" type="datetime'G''''e''''el''''''''''y'''''''''''' ''E''mg''r''and'' '">
              <a:rPr lang="en-US" altLang="en-US" sz="800" kern="0" smtClean="0">
                <a:latin typeface="Daytona" panose="020B0604030500040204" pitchFamily="34" charset="0"/>
                <a:sym typeface="Daytona" panose="020B0604030500040204" pitchFamily="34" charset="0"/>
              </a:rPr>
              <a:pPr lvl="0" algn="ctr"/>
              <a:t>Geely Emgrand </a:t>
            </a:fld>
            <a:endParaRPr lang="en-US" sz="800" kern="0" noProof="0">
              <a:latin typeface="Daytona" panose="020B0604030500040204" pitchFamily="34" charset="0"/>
              <a:sym typeface="Daytona" panose="020B0604030500040204" pitchFamily="34" charset="0"/>
            </a:endParaRPr>
          </a:p>
        </p:txBody>
      </p:sp>
      <p:sp>
        <p:nvSpPr>
          <p:cNvPr id="47" name="Rectangle 46">
            <a:extLst>
              <a:ext uri="{FF2B5EF4-FFF2-40B4-BE49-F238E27FC236}">
                <a16:creationId xmlns:a16="http://schemas.microsoft.com/office/drawing/2014/main" id="{F82CE48E-FB5E-B0EB-C232-8DE051B31A43}"/>
              </a:ext>
            </a:extLst>
          </p:cNvPr>
          <p:cNvSpPr>
            <a:spLocks noGrp="1" noChangeArrowheads="1"/>
          </p:cNvSpPr>
          <p:nvPr>
            <p:custDataLst>
              <p:tags r:id="rId28"/>
            </p:custDataLst>
          </p:nvPr>
        </p:nvSpPr>
        <p:spPr bwMode="auto">
          <a:xfrm>
            <a:off x="3463925" y="6034088"/>
            <a:ext cx="419100" cy="2444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squar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474E8550-E333-4B83-A10D-69FE0683594C}" type="datetime'H''''y''''''''''u''''''''n''d''''''ai El''ant''''''r''a'''''''">
              <a:rPr lang="en-US" altLang="en-US" sz="800" kern="0" smtClean="0">
                <a:latin typeface="Daytona" panose="020B0604030500040204" pitchFamily="34" charset="0"/>
                <a:sym typeface="Daytona" panose="020B0604030500040204" pitchFamily="34" charset="0"/>
              </a:rPr>
              <a:pPr lvl="0" algn="ctr"/>
              <a:t>Hyundai Elantra</a:t>
            </a:fld>
            <a:endParaRPr lang="en-US" sz="800" kern="0" noProof="0">
              <a:latin typeface="Daytona" panose="020B0604030500040204" pitchFamily="34" charset="0"/>
              <a:sym typeface="Daytona" panose="020B0604030500040204" pitchFamily="34" charset="0"/>
            </a:endParaRPr>
          </a:p>
        </p:txBody>
      </p:sp>
      <p:sp>
        <p:nvSpPr>
          <p:cNvPr id="33" name="Rectangle: Rounded Corners 32">
            <a:extLst>
              <a:ext uri="{FF2B5EF4-FFF2-40B4-BE49-F238E27FC236}">
                <a16:creationId xmlns:a16="http://schemas.microsoft.com/office/drawing/2014/main" id="{E006C6CF-781C-86F6-4855-447C0C28EE6F}"/>
              </a:ext>
            </a:extLst>
          </p:cNvPr>
          <p:cNvSpPr>
            <a:spLocks noGrp="1" noChangeArrowheads="1"/>
          </p:cNvSpPr>
          <p:nvPr>
            <p:custDataLst>
              <p:tags r:id="rId29"/>
            </p:custDataLst>
          </p:nvPr>
        </p:nvSpPr>
        <p:spPr bwMode="auto">
          <a:xfrm>
            <a:off x="10107613" y="5854700"/>
            <a:ext cx="1593850" cy="652463"/>
          </a:xfrm>
          <a:prstGeom prst="roundRect">
            <a:avLst>
              <a:gd name="adj" fmla="val 27494"/>
            </a:avLst>
          </a:prstGeom>
          <a:solidFill>
            <a:schemeClr val="bg1"/>
          </a:solidFill>
          <a:ln w="9525" cmpd="sng" algn="ctr">
            <a:solidFill>
              <a:schemeClr val="tx1"/>
            </a:solidFill>
            <a:miter lim="800000"/>
            <a:headEnd/>
            <a:tailEnd/>
          </a:ln>
          <a:effectLst/>
        </p:spPr>
        <p:txBody>
          <a:bodyPr vert="horz" wrap="none" lIns="0" tIns="0" rIns="1588"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Hyundai Elantra N</a:t>
            </a:r>
          </a:p>
          <a:p>
            <a:pPr algn="ctr"/>
            <a:r>
              <a:rPr lang="en-US" altLang="en-US" sz="900" kern="0">
                <a:latin typeface="Daytona" panose="020B0604030500040204" pitchFamily="34" charset="0"/>
                <a:sym typeface="Daytona" panose="020B0604030500040204" pitchFamily="34" charset="0"/>
              </a:rPr>
              <a:t>HEV / FWD / 2.0T</a:t>
            </a:r>
            <a:endParaRPr lang="en-US" altLang="en-US" sz="900" b="1" kern="0">
              <a:latin typeface="Daytona" panose="020B0604030500040204" pitchFamily="34" charset="0"/>
              <a:sym typeface="Daytona" panose="020B0604030500040204" pitchFamily="34" charset="0"/>
            </a:endParaRPr>
          </a:p>
          <a:p>
            <a:pPr algn="ctr"/>
            <a:r>
              <a:rPr lang="en-US" altLang="en-US" sz="900" kern="0">
                <a:effectLst/>
                <a:latin typeface="Daytona" panose="020B0604030500040204" pitchFamily="34" charset="0"/>
                <a:sym typeface="Daytona" panose="020B0604030500040204" pitchFamily="34" charset="0"/>
              </a:rPr>
              <a:t>Starting Price– AED </a:t>
            </a:r>
            <a:r>
              <a:rPr lang="en-US" altLang="en-US" sz="900" kern="0">
                <a:latin typeface="Daytona" panose="020B0604030500040204" pitchFamily="34" charset="0"/>
                <a:sym typeface="Daytona" panose="020B0604030500040204" pitchFamily="34" charset="0"/>
              </a:rPr>
              <a:t>102</a:t>
            </a:r>
            <a:r>
              <a:rPr lang="en-US" altLang="en-US" sz="900" kern="0">
                <a:effectLst/>
                <a:latin typeface="Daytona" panose="020B0604030500040204" pitchFamily="34" charset="0"/>
                <a:sym typeface="Daytona" panose="020B0604030500040204" pitchFamily="34" charset="0"/>
              </a:rPr>
              <a:t>,000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&lt;1</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2067" name="Rectangle 2066">
            <a:extLst>
              <a:ext uri="{FF2B5EF4-FFF2-40B4-BE49-F238E27FC236}">
                <a16:creationId xmlns:a16="http://schemas.microsoft.com/office/drawing/2014/main" id="{00775B66-5401-FB89-DD89-FF43D59A428C}"/>
              </a:ext>
            </a:extLst>
          </p:cNvPr>
          <p:cNvSpPr/>
          <p:nvPr/>
        </p:nvSpPr>
        <p:spPr>
          <a:xfrm>
            <a:off x="1033463" y="6019799"/>
            <a:ext cx="660400" cy="315913"/>
          </a:xfrm>
          <a:prstGeom prst="rect">
            <a:avLst/>
          </a:prstGeom>
          <a:noFill/>
          <a:ln w="31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endParaRPr lang="en-US" sz="200">
              <a:solidFill>
                <a:schemeClr val="tx1"/>
              </a:solidFill>
            </a:endParaRPr>
          </a:p>
          <a:p>
            <a:pPr algn="ctr"/>
            <a:r>
              <a:rPr lang="en-US" sz="400">
                <a:solidFill>
                  <a:schemeClr val="tx1"/>
                </a:solidFill>
                <a:latin typeface="Daytona" panose="020B0604030500040204" pitchFamily="34" charset="0"/>
              </a:rPr>
              <a:t>Primary Surrogate</a:t>
            </a:r>
          </a:p>
        </p:txBody>
      </p:sp>
      <p:sp>
        <p:nvSpPr>
          <p:cNvPr id="7" name="Rectangle: Rounded Corners 6">
            <a:extLst>
              <a:ext uri="{FF2B5EF4-FFF2-40B4-BE49-F238E27FC236}">
                <a16:creationId xmlns:a16="http://schemas.microsoft.com/office/drawing/2014/main" id="{FC6E7856-F947-9C4B-3896-3783A4F86D29}"/>
              </a:ext>
            </a:extLst>
          </p:cNvPr>
          <p:cNvSpPr/>
          <p:nvPr/>
        </p:nvSpPr>
        <p:spPr>
          <a:xfrm>
            <a:off x="1162050" y="4162424"/>
            <a:ext cx="404813" cy="139700"/>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HEV</a:t>
            </a:r>
          </a:p>
        </p:txBody>
      </p:sp>
      <p:sp>
        <p:nvSpPr>
          <p:cNvPr id="15" name="Rectangle: Rounded Corners 14">
            <a:extLst>
              <a:ext uri="{FF2B5EF4-FFF2-40B4-BE49-F238E27FC236}">
                <a16:creationId xmlns:a16="http://schemas.microsoft.com/office/drawing/2014/main" id="{CB91A64B-6525-611F-0965-C4746EFB798D}"/>
              </a:ext>
            </a:extLst>
          </p:cNvPr>
          <p:cNvSpPr>
            <a:spLocks noGrp="1" noChangeArrowheads="1"/>
          </p:cNvSpPr>
          <p:nvPr>
            <p:custDataLst>
              <p:tags r:id="rId30"/>
            </p:custDataLst>
          </p:nvPr>
        </p:nvSpPr>
        <p:spPr bwMode="auto">
          <a:xfrm>
            <a:off x="2511425" y="2279650"/>
            <a:ext cx="2143125" cy="669925"/>
          </a:xfrm>
          <a:prstGeom prst="roundRect">
            <a:avLst>
              <a:gd name="adj" fmla="val 26777"/>
            </a:avLst>
          </a:prstGeom>
          <a:solidFill>
            <a:schemeClr val="bg1"/>
          </a:solidFill>
          <a:ln w="12700" cmpd="sng" algn="ctr">
            <a:solidFill>
              <a:schemeClr val="tx1"/>
            </a:solidFill>
            <a:prstDash val="lgDash"/>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BYD Qin Plus Design</a:t>
            </a:r>
          </a:p>
          <a:p>
            <a:pPr lvl="0" algn="ctr"/>
            <a:r>
              <a:rPr lang="en-US" altLang="en-US" sz="900" kern="0">
                <a:effectLst/>
                <a:latin typeface="Daytona" panose="020B0604030500040204" pitchFamily="34" charset="0"/>
                <a:sym typeface="Daytona" panose="020B0604030500040204" pitchFamily="34" charset="0"/>
              </a:rPr>
              <a:t>PHEV / FWD / Battery Capacity 8kWh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81</a:t>
            </a:r>
            <a:r>
              <a:rPr lang="en-US" altLang="en-US" sz="900" kern="0">
                <a:effectLst/>
                <a:latin typeface="Daytona" panose="020B0604030500040204" pitchFamily="34" charset="0"/>
                <a:sym typeface="Daytona" panose="020B0604030500040204" pitchFamily="34" charset="0"/>
              </a:rPr>
              <a:t>,900 / </a:t>
            </a:r>
            <a:r>
              <a:rPr lang="en-US" altLang="en-US" sz="900" b="1" kern="0">
                <a:effectLst/>
                <a:latin typeface="Daytona" panose="020B0604030500040204" pitchFamily="34" charset="0"/>
                <a:sym typeface="Daytona" panose="020B0604030500040204" pitchFamily="34" charset="0"/>
              </a:rPr>
              <a:t>SoS Dec 2024 </a:t>
            </a:r>
            <a:r>
              <a:rPr lang="en-US" sz="900" b="1" kern="0" noProof="0">
                <a:latin typeface="Daytona" panose="020B0604030500040204" pitchFamily="34" charset="0"/>
                <a:sym typeface="Daytona" panose="020B0604030500040204" pitchFamily="34" charset="0"/>
              </a:rPr>
              <a:t> </a:t>
            </a:r>
          </a:p>
        </p:txBody>
      </p:sp>
      <p:sp>
        <p:nvSpPr>
          <p:cNvPr id="43" name="Rectangle: Rounded Corners 42">
            <a:extLst>
              <a:ext uri="{FF2B5EF4-FFF2-40B4-BE49-F238E27FC236}">
                <a16:creationId xmlns:a16="http://schemas.microsoft.com/office/drawing/2014/main" id="{1684EC42-F58A-7D96-C864-F75FA14E6652}"/>
              </a:ext>
            </a:extLst>
          </p:cNvPr>
          <p:cNvSpPr/>
          <p:nvPr/>
        </p:nvSpPr>
        <p:spPr>
          <a:xfrm>
            <a:off x="3473450" y="3870324"/>
            <a:ext cx="404813" cy="139700"/>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HEV</a:t>
            </a:r>
          </a:p>
        </p:txBody>
      </p:sp>
      <p:sp>
        <p:nvSpPr>
          <p:cNvPr id="3" name="Rectangle 2">
            <a:extLst>
              <a:ext uri="{FF2B5EF4-FFF2-40B4-BE49-F238E27FC236}">
                <a16:creationId xmlns:a16="http://schemas.microsoft.com/office/drawing/2014/main" id="{B3D85C6E-772B-E00E-7E5D-0B2EBAD3143A}"/>
              </a:ext>
            </a:extLst>
          </p:cNvPr>
          <p:cNvSpPr/>
          <p:nvPr/>
        </p:nvSpPr>
        <p:spPr>
          <a:xfrm>
            <a:off x="1116013" y="4130675"/>
            <a:ext cx="488950" cy="286684"/>
          </a:xfrm>
          <a:prstGeom prst="rect">
            <a:avLst/>
          </a:prstGeom>
          <a:noFill/>
          <a:ln w="9525">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8" name="Rectangle 7">
            <a:extLst>
              <a:ext uri="{FF2B5EF4-FFF2-40B4-BE49-F238E27FC236}">
                <a16:creationId xmlns:a16="http://schemas.microsoft.com/office/drawing/2014/main" id="{BEC1F9CF-38C1-DF8B-1C96-D77CC0AACD4C}"/>
              </a:ext>
            </a:extLst>
          </p:cNvPr>
          <p:cNvSpPr/>
          <p:nvPr/>
        </p:nvSpPr>
        <p:spPr>
          <a:xfrm>
            <a:off x="3421063" y="3845859"/>
            <a:ext cx="501650" cy="275291"/>
          </a:xfrm>
          <a:prstGeom prst="rect">
            <a:avLst/>
          </a:prstGeom>
          <a:noFill/>
          <a:ln w="9525">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42608" name="Rectangle 42607">
            <a:extLst>
              <a:ext uri="{FF2B5EF4-FFF2-40B4-BE49-F238E27FC236}">
                <a16:creationId xmlns:a16="http://schemas.microsoft.com/office/drawing/2014/main" id="{38D37126-2400-B115-3DC8-804077164BE0}"/>
              </a:ext>
            </a:extLst>
          </p:cNvPr>
          <p:cNvSpPr>
            <a:spLocks noGrp="1" noChangeArrowheads="1"/>
          </p:cNvSpPr>
          <p:nvPr>
            <p:custDataLst>
              <p:tags r:id="rId31"/>
            </p:custDataLst>
          </p:nvPr>
        </p:nvSpPr>
        <p:spPr bwMode="auto">
          <a:xfrm>
            <a:off x="1654175" y="5040313"/>
            <a:ext cx="382588"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GT</a:t>
            </a:r>
            <a:endParaRPr lang="en-US" sz="600" b="1" kern="0" noProof="0">
              <a:latin typeface="Daytona" panose="020B0604030500040204" pitchFamily="34" charset="0"/>
              <a:sym typeface="Daytona" panose="020B0604030500040204" pitchFamily="34" charset="0"/>
            </a:endParaRPr>
          </a:p>
        </p:txBody>
      </p:sp>
      <p:sp>
        <p:nvSpPr>
          <p:cNvPr id="42615" name="Rectangle 42614">
            <a:extLst>
              <a:ext uri="{FF2B5EF4-FFF2-40B4-BE49-F238E27FC236}">
                <a16:creationId xmlns:a16="http://schemas.microsoft.com/office/drawing/2014/main" id="{29ECF03B-CAFF-50D2-F56B-89D19CB1C091}"/>
              </a:ext>
            </a:extLst>
          </p:cNvPr>
          <p:cNvSpPr>
            <a:spLocks noGrp="1" noChangeArrowheads="1"/>
          </p:cNvSpPr>
          <p:nvPr>
            <p:custDataLst>
              <p:tags r:id="rId32"/>
            </p:custDataLst>
          </p:nvPr>
        </p:nvSpPr>
        <p:spPr bwMode="auto">
          <a:xfrm>
            <a:off x="1757363" y="4719638"/>
            <a:ext cx="263525"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GT</a:t>
            </a:r>
            <a:endParaRPr lang="en-US" sz="600" b="1" kern="0" noProof="0">
              <a:latin typeface="Daytona" panose="020B0604030500040204" pitchFamily="34" charset="0"/>
              <a:sym typeface="Daytona" panose="020B0604030500040204" pitchFamily="34" charset="0"/>
            </a:endParaRPr>
          </a:p>
        </p:txBody>
      </p:sp>
      <p:sp>
        <p:nvSpPr>
          <p:cNvPr id="42617" name="Rectangle 42616">
            <a:extLst>
              <a:ext uri="{FF2B5EF4-FFF2-40B4-BE49-F238E27FC236}">
                <a16:creationId xmlns:a16="http://schemas.microsoft.com/office/drawing/2014/main" id="{58128E91-E4F8-992E-CAD0-97C154CB2A45}"/>
              </a:ext>
            </a:extLst>
          </p:cNvPr>
          <p:cNvSpPr>
            <a:spLocks noGrp="1" noChangeArrowheads="1"/>
          </p:cNvSpPr>
          <p:nvPr>
            <p:custDataLst>
              <p:tags r:id="rId33"/>
            </p:custDataLst>
          </p:nvPr>
        </p:nvSpPr>
        <p:spPr bwMode="auto">
          <a:xfrm>
            <a:off x="1985963" y="4454525"/>
            <a:ext cx="263525"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GT</a:t>
            </a:r>
            <a:endParaRPr lang="en-US" sz="600" b="1" kern="0" noProof="0">
              <a:latin typeface="Daytona" panose="020B0604030500040204" pitchFamily="34" charset="0"/>
              <a:sym typeface="Daytona" panose="020B0604030500040204" pitchFamily="34" charset="0"/>
            </a:endParaRPr>
          </a:p>
        </p:txBody>
      </p:sp>
      <p:sp>
        <p:nvSpPr>
          <p:cNvPr id="1059" name="Rectangle 1058">
            <a:extLst>
              <a:ext uri="{FF2B5EF4-FFF2-40B4-BE49-F238E27FC236}">
                <a16:creationId xmlns:a16="http://schemas.microsoft.com/office/drawing/2014/main" id="{751E44CE-9CB7-7014-9CC3-A60A1135F1BC}"/>
              </a:ext>
            </a:extLst>
          </p:cNvPr>
          <p:cNvSpPr>
            <a:spLocks noGrp="1" noChangeArrowheads="1"/>
          </p:cNvSpPr>
          <p:nvPr>
            <p:custDataLst>
              <p:tags r:id="rId34"/>
            </p:custDataLst>
          </p:nvPr>
        </p:nvSpPr>
        <p:spPr bwMode="auto">
          <a:xfrm>
            <a:off x="971550" y="4519613"/>
            <a:ext cx="2635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Corolla</a:t>
            </a:r>
          </a:p>
        </p:txBody>
      </p:sp>
      <p:sp>
        <p:nvSpPr>
          <p:cNvPr id="1062" name="Rectangle 1061">
            <a:extLst>
              <a:ext uri="{FF2B5EF4-FFF2-40B4-BE49-F238E27FC236}">
                <a16:creationId xmlns:a16="http://schemas.microsoft.com/office/drawing/2014/main" id="{0E19BCE2-FE38-7ED3-1AC2-F2283A93D5C0}"/>
              </a:ext>
            </a:extLst>
          </p:cNvPr>
          <p:cNvSpPr>
            <a:spLocks noGrp="1" noChangeArrowheads="1"/>
          </p:cNvSpPr>
          <p:nvPr>
            <p:custDataLst>
              <p:tags r:id="rId35"/>
            </p:custDataLst>
          </p:nvPr>
        </p:nvSpPr>
        <p:spPr bwMode="auto">
          <a:xfrm>
            <a:off x="2279650" y="5040313"/>
            <a:ext cx="263525"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5</a:t>
            </a:r>
            <a:endParaRPr lang="en-US" sz="600" b="1" kern="0" noProof="0">
              <a:latin typeface="Daytona" panose="020B0604030500040204" pitchFamily="34" charset="0"/>
              <a:sym typeface="Daytona" panose="020B0604030500040204" pitchFamily="34" charset="0"/>
            </a:endParaRPr>
          </a:p>
        </p:txBody>
      </p:sp>
      <p:sp>
        <p:nvSpPr>
          <p:cNvPr id="1077" name="Rectangle 1076">
            <a:extLst>
              <a:ext uri="{FF2B5EF4-FFF2-40B4-BE49-F238E27FC236}">
                <a16:creationId xmlns:a16="http://schemas.microsoft.com/office/drawing/2014/main" id="{8DED1C6F-7452-7300-3871-6A6687F48618}"/>
              </a:ext>
            </a:extLst>
          </p:cNvPr>
          <p:cNvSpPr>
            <a:spLocks noGrp="1" noChangeArrowheads="1"/>
          </p:cNvSpPr>
          <p:nvPr>
            <p:custDataLst>
              <p:tags r:id="rId36"/>
            </p:custDataLst>
          </p:nvPr>
        </p:nvSpPr>
        <p:spPr bwMode="auto">
          <a:xfrm>
            <a:off x="1771650" y="5227638"/>
            <a:ext cx="2127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5</a:t>
            </a:r>
            <a:endParaRPr lang="en-US" sz="600" b="1" kern="0" noProof="0">
              <a:latin typeface="Daytona" panose="020B0604030500040204" pitchFamily="34" charset="0"/>
              <a:sym typeface="Daytona" panose="020B0604030500040204" pitchFamily="34" charset="0"/>
            </a:endParaRPr>
          </a:p>
        </p:txBody>
      </p:sp>
      <p:sp>
        <p:nvSpPr>
          <p:cNvPr id="1081" name="Rectangle 1080">
            <a:extLst>
              <a:ext uri="{FF2B5EF4-FFF2-40B4-BE49-F238E27FC236}">
                <a16:creationId xmlns:a16="http://schemas.microsoft.com/office/drawing/2014/main" id="{45FE5284-3EC3-2246-5A00-6FA963BF3DB8}"/>
              </a:ext>
            </a:extLst>
          </p:cNvPr>
          <p:cNvSpPr>
            <a:spLocks noGrp="1" noChangeArrowheads="1"/>
          </p:cNvSpPr>
          <p:nvPr>
            <p:custDataLst>
              <p:tags r:id="rId37"/>
            </p:custDataLst>
          </p:nvPr>
        </p:nvSpPr>
        <p:spPr bwMode="auto">
          <a:xfrm>
            <a:off x="2019300" y="5583238"/>
            <a:ext cx="2127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MG 5</a:t>
            </a:r>
            <a:endParaRPr lang="en-US" sz="600" b="1" kern="0" noProof="0">
              <a:latin typeface="Daytona" panose="020B0604030500040204" pitchFamily="34" charset="0"/>
              <a:sym typeface="Daytona" panose="020B0604030500040204" pitchFamily="34" charset="0"/>
            </a:endParaRPr>
          </a:p>
        </p:txBody>
      </p:sp>
      <p:sp>
        <p:nvSpPr>
          <p:cNvPr id="2106" name="Rectangle 2105">
            <a:extLst>
              <a:ext uri="{FF2B5EF4-FFF2-40B4-BE49-F238E27FC236}">
                <a16:creationId xmlns:a16="http://schemas.microsoft.com/office/drawing/2014/main" id="{A524775F-4D13-08BC-6347-6934DF819977}"/>
              </a:ext>
            </a:extLst>
          </p:cNvPr>
          <p:cNvSpPr>
            <a:spLocks noGrp="1" noChangeArrowheads="1"/>
          </p:cNvSpPr>
          <p:nvPr>
            <p:custDataLst>
              <p:tags r:id="rId38"/>
            </p:custDataLst>
          </p:nvPr>
        </p:nvSpPr>
        <p:spPr bwMode="auto">
          <a:xfrm>
            <a:off x="3267075" y="4397375"/>
            <a:ext cx="303213" cy="92075"/>
          </a:xfrm>
          <a:prstGeom prst="rect">
            <a:avLst/>
          </a:prstGeom>
          <a:solidFill>
            <a:schemeClr val="bg1"/>
          </a:solidFill>
          <a:ln w="9525">
            <a:noFill/>
            <a:miter lim="800000"/>
            <a:headEnd/>
            <a:tailEnd/>
          </a:ln>
          <a:effectLst/>
        </p:spPr>
        <p:txBody>
          <a:bodyPr vert="horz" wrap="none" lIns="4763"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r>
              <a:rPr lang="en-US" sz="600" b="1" kern="0" noProof="0">
                <a:latin typeface="Daytona" panose="020B0604030500040204" pitchFamily="34" charset="0"/>
                <a:sym typeface="Daytona" panose="020B0604030500040204" pitchFamily="34" charset="0"/>
              </a:rPr>
              <a:t>Elantra</a:t>
            </a:r>
          </a:p>
        </p:txBody>
      </p:sp>
      <p:sp>
        <p:nvSpPr>
          <p:cNvPr id="42049" name="Rectangle 42048">
            <a:extLst>
              <a:ext uri="{FF2B5EF4-FFF2-40B4-BE49-F238E27FC236}">
                <a16:creationId xmlns:a16="http://schemas.microsoft.com/office/drawing/2014/main" id="{4BFADCC1-B198-3962-EC03-07F87E3A3141}"/>
              </a:ext>
            </a:extLst>
          </p:cNvPr>
          <p:cNvSpPr>
            <a:spLocks noGrp="1" noChangeArrowheads="1"/>
          </p:cNvSpPr>
          <p:nvPr>
            <p:custDataLst>
              <p:tags r:id="rId39"/>
            </p:custDataLst>
          </p:nvPr>
        </p:nvSpPr>
        <p:spPr bwMode="auto">
          <a:xfrm>
            <a:off x="1235075" y="4872038"/>
            <a:ext cx="2635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Corolla</a:t>
            </a:r>
          </a:p>
        </p:txBody>
      </p:sp>
      <p:sp>
        <p:nvSpPr>
          <p:cNvPr id="42111" name="Rectangle 42110">
            <a:extLst>
              <a:ext uri="{FF2B5EF4-FFF2-40B4-BE49-F238E27FC236}">
                <a16:creationId xmlns:a16="http://schemas.microsoft.com/office/drawing/2014/main" id="{2C0CE60B-A6A0-13E7-FC52-6A5E7C18D418}"/>
              </a:ext>
            </a:extLst>
          </p:cNvPr>
          <p:cNvSpPr>
            <a:spLocks noGrp="1" noChangeArrowheads="1"/>
          </p:cNvSpPr>
          <p:nvPr>
            <p:custDataLst>
              <p:tags r:id="rId40"/>
            </p:custDataLst>
          </p:nvPr>
        </p:nvSpPr>
        <p:spPr bwMode="auto">
          <a:xfrm>
            <a:off x="457200" y="4148138"/>
            <a:ext cx="2635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Premium</a:t>
            </a:r>
          </a:p>
        </p:txBody>
      </p:sp>
      <p:sp>
        <p:nvSpPr>
          <p:cNvPr id="42628" name="Rectangle 42627">
            <a:extLst>
              <a:ext uri="{FF2B5EF4-FFF2-40B4-BE49-F238E27FC236}">
                <a16:creationId xmlns:a16="http://schemas.microsoft.com/office/drawing/2014/main" id="{4303A1BA-5781-94A4-72D5-52B469A51DD8}"/>
              </a:ext>
            </a:extLst>
          </p:cNvPr>
          <p:cNvSpPr>
            <a:spLocks noGrp="1" noChangeArrowheads="1"/>
          </p:cNvSpPr>
          <p:nvPr>
            <p:custDataLst>
              <p:tags r:id="rId41"/>
            </p:custDataLst>
          </p:nvPr>
        </p:nvSpPr>
        <p:spPr bwMode="auto">
          <a:xfrm>
            <a:off x="203200" y="4456113"/>
            <a:ext cx="263525" cy="152400"/>
          </a:xfrm>
          <a:prstGeom prst="rect">
            <a:avLst/>
          </a:prstGeom>
          <a:solidFill>
            <a:schemeClr val="bg1"/>
          </a:solidFill>
          <a:ln w="9525">
            <a:noFill/>
            <a:miter lim="800000"/>
            <a:headEnd/>
            <a:tailEnd/>
          </a:ln>
          <a:effectLst/>
        </p:spPr>
        <p:txBody>
          <a:bodyPr vert="horz" wrap="none" lIns="0" tIns="30163" rIns="0" bIns="30163"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Design</a:t>
            </a:r>
          </a:p>
        </p:txBody>
      </p:sp>
      <p:sp>
        <p:nvSpPr>
          <p:cNvPr id="42631" name="Rectangle 42630">
            <a:extLst>
              <a:ext uri="{FF2B5EF4-FFF2-40B4-BE49-F238E27FC236}">
                <a16:creationId xmlns:a16="http://schemas.microsoft.com/office/drawing/2014/main" id="{542AD77C-CF23-33DF-ABD7-45A800AB2A4D}"/>
              </a:ext>
            </a:extLst>
          </p:cNvPr>
          <p:cNvSpPr>
            <a:spLocks noGrp="1" noChangeArrowheads="1"/>
          </p:cNvSpPr>
          <p:nvPr>
            <p:custDataLst>
              <p:tags r:id="rId42"/>
            </p:custDataLst>
          </p:nvPr>
        </p:nvSpPr>
        <p:spPr bwMode="auto">
          <a:xfrm>
            <a:off x="2762250" y="5319713"/>
            <a:ext cx="263525"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1588"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GS</a:t>
            </a:r>
          </a:p>
        </p:txBody>
      </p:sp>
      <p:sp>
        <p:nvSpPr>
          <p:cNvPr id="42633" name="Rectangle 42632">
            <a:extLst>
              <a:ext uri="{FF2B5EF4-FFF2-40B4-BE49-F238E27FC236}">
                <a16:creationId xmlns:a16="http://schemas.microsoft.com/office/drawing/2014/main" id="{EAB27F05-31B2-9C1C-E190-B3DD815AE965}"/>
              </a:ext>
            </a:extLst>
          </p:cNvPr>
          <p:cNvSpPr>
            <a:spLocks noGrp="1" noChangeArrowheads="1"/>
          </p:cNvSpPr>
          <p:nvPr>
            <p:custDataLst>
              <p:tags r:id="rId43"/>
            </p:custDataLst>
          </p:nvPr>
        </p:nvSpPr>
        <p:spPr bwMode="auto">
          <a:xfrm>
            <a:off x="2825750" y="4846638"/>
            <a:ext cx="123825" cy="9207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600" b="1" kern="0">
                <a:effectLst/>
                <a:latin typeface="Daytona" panose="020B0604030500040204" pitchFamily="34" charset="0"/>
                <a:sym typeface="Daytona" panose="020B0604030500040204" pitchFamily="34" charset="0"/>
              </a:rPr>
              <a:t>GK</a:t>
            </a:r>
            <a:endParaRPr lang="en-US" sz="600" b="1" kern="0" noProof="0">
              <a:latin typeface="Daytona" panose="020B0604030500040204" pitchFamily="34" charset="0"/>
              <a:sym typeface="Daytona" panose="020B0604030500040204" pitchFamily="34" charset="0"/>
            </a:endParaRPr>
          </a:p>
        </p:txBody>
      </p:sp>
      <p:sp>
        <p:nvSpPr>
          <p:cNvPr id="42684" name="Rectangle 42683">
            <a:extLst>
              <a:ext uri="{FF2B5EF4-FFF2-40B4-BE49-F238E27FC236}">
                <a16:creationId xmlns:a16="http://schemas.microsoft.com/office/drawing/2014/main" id="{9D702D36-D7F6-4098-4C40-0C16F4EFB611}"/>
              </a:ext>
            </a:extLst>
          </p:cNvPr>
          <p:cNvSpPr>
            <a:spLocks noGrp="1" noChangeArrowheads="1"/>
          </p:cNvSpPr>
          <p:nvPr>
            <p:custDataLst>
              <p:tags r:id="rId44"/>
            </p:custDataLst>
          </p:nvPr>
        </p:nvSpPr>
        <p:spPr bwMode="auto">
          <a:xfrm>
            <a:off x="457200" y="4852988"/>
            <a:ext cx="263525"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Comfort</a:t>
            </a:r>
          </a:p>
        </p:txBody>
      </p:sp>
      <p:pic>
        <p:nvPicPr>
          <p:cNvPr id="6146" name="Picture 2" descr="MG 5 STD">
            <a:extLst>
              <a:ext uri="{FF2B5EF4-FFF2-40B4-BE49-F238E27FC236}">
                <a16:creationId xmlns:a16="http://schemas.microsoft.com/office/drawing/2014/main" id="{28600F98-4A8C-1685-A9F2-A1565853450A}"/>
              </a:ext>
            </a:extLst>
          </p:cNvPr>
          <p:cNvPicPr>
            <a:picLocks noChangeAspect="1" noChangeArrowheads="1"/>
          </p:cNvPicPr>
          <p:nvPr/>
        </p:nvPicPr>
        <p:blipFill rotWithShape="1">
          <a:blip r:embed="rId53">
            <a:extLst>
              <a:ext uri="{28A0092B-C50C-407E-A947-70E740481C1C}">
                <a14:useLocalDpi xmlns:a14="http://schemas.microsoft.com/office/drawing/2010/main" val="0"/>
              </a:ext>
            </a:extLst>
          </a:blip>
          <a:srcRect l="16000" t="28888" r="16000" b="23555"/>
          <a:stretch/>
        </p:blipFill>
        <p:spPr bwMode="auto">
          <a:xfrm flipH="1">
            <a:off x="7376216" y="2274537"/>
            <a:ext cx="2216150" cy="1162393"/>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1.6L COROLLA 2024 GLI">
            <a:extLst>
              <a:ext uri="{FF2B5EF4-FFF2-40B4-BE49-F238E27FC236}">
                <a16:creationId xmlns:a16="http://schemas.microsoft.com/office/drawing/2014/main" id="{33899380-B484-0CD9-75BC-A604B1F91E1E}"/>
              </a:ext>
            </a:extLst>
          </p:cNvPr>
          <p:cNvPicPr>
            <a:picLocks noChangeAspect="1" noChangeArrowheads="1"/>
          </p:cNvPicPr>
          <p:nvPr/>
        </p:nvPicPr>
        <p:blipFill>
          <a:blip r:embed="rId54">
            <a:extLst>
              <a:ext uri="{28A0092B-C50C-407E-A947-70E740481C1C}">
                <a14:useLocalDpi xmlns:a14="http://schemas.microsoft.com/office/drawing/2010/main" val="0"/>
              </a:ext>
            </a:extLst>
          </a:blip>
          <a:srcRect/>
          <a:stretch>
            <a:fillRect/>
          </a:stretch>
        </p:blipFill>
        <p:spPr bwMode="auto">
          <a:xfrm>
            <a:off x="7319066" y="599118"/>
            <a:ext cx="2330450" cy="135509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BC0E8546-8466-4243-7C05-B8080F408F5A}"/>
              </a:ext>
            </a:extLst>
          </p:cNvPr>
          <p:cNvPicPr>
            <a:picLocks noChangeAspect="1" noChangeArrowheads="1"/>
          </p:cNvPicPr>
          <p:nvPr/>
        </p:nvPicPr>
        <p:blipFill rotWithShape="1">
          <a:blip r:embed="rId55">
            <a:extLst>
              <a:ext uri="{28A0092B-C50C-407E-A947-70E740481C1C}">
                <a14:useLocalDpi xmlns:a14="http://schemas.microsoft.com/office/drawing/2010/main" val="0"/>
              </a:ext>
            </a:extLst>
          </a:blip>
          <a:srcRect l="17048" t="15597" r="17048" b="15597"/>
          <a:stretch/>
        </p:blipFill>
        <p:spPr bwMode="auto">
          <a:xfrm>
            <a:off x="7305349" y="3757254"/>
            <a:ext cx="2357884" cy="1181100"/>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Elantra">
            <a:extLst>
              <a:ext uri="{FF2B5EF4-FFF2-40B4-BE49-F238E27FC236}">
                <a16:creationId xmlns:a16="http://schemas.microsoft.com/office/drawing/2014/main" id="{CB472A14-5D56-92FB-B6C6-B876857A83E5}"/>
              </a:ext>
            </a:extLst>
          </p:cNvPr>
          <p:cNvPicPr>
            <a:picLocks noChangeAspect="1" noChangeArrowheads="1"/>
          </p:cNvPicPr>
          <p:nvPr/>
        </p:nvPicPr>
        <p:blipFill rotWithShape="1">
          <a:blip r:embed="rId56">
            <a:extLst>
              <a:ext uri="{28A0092B-C50C-407E-A947-70E740481C1C}">
                <a14:useLocalDpi xmlns:a14="http://schemas.microsoft.com/office/drawing/2010/main" val="0"/>
              </a:ext>
            </a:extLst>
          </a:blip>
          <a:srcRect l="8315" t="11706" r="8315" b="11706"/>
          <a:stretch/>
        </p:blipFill>
        <p:spPr bwMode="auto">
          <a:xfrm>
            <a:off x="7416884" y="5258679"/>
            <a:ext cx="2171615" cy="1072271"/>
          </a:xfrm>
          <a:prstGeom prst="rect">
            <a:avLst/>
          </a:prstGeom>
          <a:noFill/>
          <a:extLst>
            <a:ext uri="{909E8E84-426E-40DD-AFC4-6F175D3DCCD1}">
              <a14:hiddenFill xmlns:a14="http://schemas.microsoft.com/office/drawing/2010/main">
                <a:solidFill>
                  <a:srgbClr val="FFFFFF"/>
                </a:solidFill>
              </a14:hiddenFill>
            </a:ext>
          </a:extLst>
        </p:spPr>
      </p:pic>
      <p:sp>
        <p:nvSpPr>
          <p:cNvPr id="42714" name="Rectangle 42713">
            <a:extLst>
              <a:ext uri="{FF2B5EF4-FFF2-40B4-BE49-F238E27FC236}">
                <a16:creationId xmlns:a16="http://schemas.microsoft.com/office/drawing/2014/main" id="{67B68F82-00AF-641B-B9C2-9A6269908885}"/>
              </a:ext>
            </a:extLst>
          </p:cNvPr>
          <p:cNvSpPr>
            <a:spLocks noGrp="1" noChangeArrowheads="1"/>
          </p:cNvSpPr>
          <p:nvPr>
            <p:custDataLst>
              <p:tags r:id="rId45"/>
            </p:custDataLst>
          </p:nvPr>
        </p:nvSpPr>
        <p:spPr bwMode="auto">
          <a:xfrm>
            <a:off x="3514725" y="4903788"/>
            <a:ext cx="303213" cy="92075"/>
          </a:xfrm>
          <a:prstGeom prst="rect">
            <a:avLst/>
          </a:prstGeom>
          <a:solidFill>
            <a:schemeClr val="bg1"/>
          </a:solidFill>
          <a:ln w="9525">
            <a:noFill/>
            <a:miter lim="800000"/>
            <a:headEnd/>
            <a:tailEnd/>
          </a:ln>
          <a:effec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r>
              <a:rPr lang="en-US" sz="600" b="1" kern="0" noProof="0">
                <a:latin typeface="Daytona" panose="020B0604030500040204" pitchFamily="34" charset="0"/>
                <a:sym typeface="Daytona" panose="020B0604030500040204" pitchFamily="34" charset="0"/>
              </a:rPr>
              <a:t>Elantra</a:t>
            </a:r>
          </a:p>
        </p:txBody>
      </p:sp>
      <p:cxnSp>
        <p:nvCxnSpPr>
          <p:cNvPr id="11" name="Straight Connector 10">
            <a:extLst>
              <a:ext uri="{FF2B5EF4-FFF2-40B4-BE49-F238E27FC236}">
                <a16:creationId xmlns:a16="http://schemas.microsoft.com/office/drawing/2014/main" id="{151A869B-BC77-69B2-1BCC-2DD616F8C40A}"/>
              </a:ext>
            </a:extLst>
          </p:cNvPr>
          <p:cNvCxnSpPr/>
          <p:nvPr/>
        </p:nvCxnSpPr>
        <p:spPr>
          <a:xfrm>
            <a:off x="7143750" y="679450"/>
            <a:ext cx="0" cy="58864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F373882-A8CB-B2C8-9969-F0A8D7E5A353}"/>
              </a:ext>
            </a:extLst>
          </p:cNvPr>
          <p:cNvCxnSpPr>
            <a:cxnSpLocks/>
          </p:cNvCxnSpPr>
          <p:nvPr/>
        </p:nvCxnSpPr>
        <p:spPr>
          <a:xfrm>
            <a:off x="190500" y="3143250"/>
            <a:ext cx="69596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2428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0B3BCB4-9997-27C0-46F3-5376FFDF3AD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7" imgW="405" imgH="405" progId="TCLayout.ActiveDocument.1">
                  <p:embed/>
                </p:oleObj>
              </mc:Choice>
              <mc:Fallback>
                <p:oleObj name="think-cell Slide" r:id="rId37" imgW="405" imgH="405" progId="TCLayout.ActiveDocument.1">
                  <p:embed/>
                  <p:pic>
                    <p:nvPicPr>
                      <p:cNvPr id="9" name="think-cell data - do not delete" hidden="1">
                        <a:extLst>
                          <a:ext uri="{FF2B5EF4-FFF2-40B4-BE49-F238E27FC236}">
                            <a16:creationId xmlns:a16="http://schemas.microsoft.com/office/drawing/2014/main" id="{E0B3BCB4-9997-27C0-46F3-5376FFDF3ADB}"/>
                          </a:ext>
                        </a:extLst>
                      </p:cNvPr>
                      <p:cNvPicPr/>
                      <p:nvPr/>
                    </p:nvPicPr>
                    <p:blipFill>
                      <a:blip r:embed="rId38"/>
                      <a:stretch>
                        <a:fillRect/>
                      </a:stretch>
                    </p:blipFill>
                    <p:spPr>
                      <a:xfrm>
                        <a:off x="1588" y="1588"/>
                        <a:ext cx="1588" cy="1588"/>
                      </a:xfrm>
                      <a:prstGeom prst="rect">
                        <a:avLst/>
                      </a:prstGeom>
                    </p:spPr>
                  </p:pic>
                </p:oleObj>
              </mc:Fallback>
            </mc:AlternateContent>
          </a:graphicData>
        </a:graphic>
      </p:graphicFrame>
      <p:sp>
        <p:nvSpPr>
          <p:cNvPr id="4" name="Title 1">
            <a:extLst>
              <a:ext uri="{FF2B5EF4-FFF2-40B4-BE49-F238E27FC236}">
                <a16:creationId xmlns:a16="http://schemas.microsoft.com/office/drawing/2014/main" id="{56DDBA86-A0AB-14CA-96E8-3081D15CBC51}"/>
              </a:ext>
            </a:extLst>
          </p:cNvPr>
          <p:cNvSpPr txBox="1">
            <a:spLocks/>
          </p:cNvSpPr>
          <p:nvPr/>
        </p:nvSpPr>
        <p:spPr bwMode="gray">
          <a:xfrm>
            <a:off x="156265" y="197017"/>
            <a:ext cx="11879470" cy="496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895350" rtl="0" eaLnBrk="1" fontAlgn="base" hangingPunct="1">
              <a:spcBef>
                <a:spcPct val="0"/>
              </a:spcBef>
              <a:spcAft>
                <a:spcPct val="0"/>
              </a:spcAft>
              <a:tabLst>
                <a:tab pos="269875" algn="l"/>
              </a:tabLst>
              <a:defRPr lang="x-none" sz="2000" b="0" baseline="0">
                <a:solidFill>
                  <a:schemeClr val="tx2"/>
                </a:solidFill>
                <a:latin typeface="+mj-lt"/>
                <a:ea typeface="+mj-ea"/>
                <a:cs typeface="+mj-cs"/>
              </a:defRPr>
            </a:lvl1pPr>
            <a:lvl2pPr algn="l" defTabSz="895350" rtl="0" eaLnBrk="1" fontAlgn="base" hangingPunct="1">
              <a:spcBef>
                <a:spcPct val="0"/>
              </a:spcBef>
              <a:spcAft>
                <a:spcPct val="0"/>
              </a:spcAft>
              <a:defRPr lang="x-none" sz="1900" b="1">
                <a:solidFill>
                  <a:schemeClr val="tx2"/>
                </a:solidFill>
                <a:latin typeface="Arial" charset="0"/>
              </a:defRPr>
            </a:lvl2pPr>
            <a:lvl3pPr algn="l" defTabSz="895350" rtl="0" eaLnBrk="1" fontAlgn="base" hangingPunct="1">
              <a:spcBef>
                <a:spcPct val="0"/>
              </a:spcBef>
              <a:spcAft>
                <a:spcPct val="0"/>
              </a:spcAft>
              <a:defRPr lang="x-none" sz="1900" b="1">
                <a:solidFill>
                  <a:schemeClr val="tx2"/>
                </a:solidFill>
                <a:latin typeface="Arial" charset="0"/>
              </a:defRPr>
            </a:lvl3pPr>
            <a:lvl4pPr algn="l" defTabSz="895350" rtl="0" eaLnBrk="1" fontAlgn="base" hangingPunct="1">
              <a:spcBef>
                <a:spcPct val="0"/>
              </a:spcBef>
              <a:spcAft>
                <a:spcPct val="0"/>
              </a:spcAft>
              <a:defRPr lang="x-none" sz="1900" b="1">
                <a:solidFill>
                  <a:schemeClr val="tx2"/>
                </a:solidFill>
                <a:latin typeface="Arial" charset="0"/>
              </a:defRPr>
            </a:lvl4pPr>
            <a:lvl5pPr algn="l" defTabSz="895350" rtl="0" eaLnBrk="1" fontAlgn="base" hangingPunct="1">
              <a:spcBef>
                <a:spcPct val="0"/>
              </a:spcBef>
              <a:spcAft>
                <a:spcPct val="0"/>
              </a:spcAft>
              <a:defRPr lang="x-none" sz="1900" b="1">
                <a:solidFill>
                  <a:schemeClr val="tx2"/>
                </a:solidFill>
                <a:latin typeface="Arial" charset="0"/>
              </a:defRPr>
            </a:lvl5pPr>
            <a:lvl6pPr marL="457200" algn="l" defTabSz="895350" rtl="0" eaLnBrk="1" fontAlgn="base" hangingPunct="1">
              <a:spcBef>
                <a:spcPct val="0"/>
              </a:spcBef>
              <a:spcAft>
                <a:spcPct val="0"/>
              </a:spcAft>
              <a:defRPr lang="x-none" sz="1900" b="1">
                <a:solidFill>
                  <a:schemeClr val="tx2"/>
                </a:solidFill>
                <a:latin typeface="Arial" charset="0"/>
              </a:defRPr>
            </a:lvl6pPr>
            <a:lvl7pPr marL="914400" algn="l" defTabSz="895350" rtl="0" eaLnBrk="1" fontAlgn="base" hangingPunct="1">
              <a:spcBef>
                <a:spcPct val="0"/>
              </a:spcBef>
              <a:spcAft>
                <a:spcPct val="0"/>
              </a:spcAft>
              <a:defRPr lang="x-none" sz="1900" b="1">
                <a:solidFill>
                  <a:schemeClr val="tx2"/>
                </a:solidFill>
                <a:latin typeface="Arial" charset="0"/>
              </a:defRPr>
            </a:lvl7pPr>
            <a:lvl8pPr marL="1371600" algn="l" defTabSz="895350" rtl="0" eaLnBrk="1" fontAlgn="base" hangingPunct="1">
              <a:spcBef>
                <a:spcPct val="0"/>
              </a:spcBef>
              <a:spcAft>
                <a:spcPct val="0"/>
              </a:spcAft>
              <a:defRPr lang="x-none" sz="1900" b="1">
                <a:solidFill>
                  <a:schemeClr val="tx2"/>
                </a:solidFill>
                <a:latin typeface="Arial" charset="0"/>
              </a:defRPr>
            </a:lvl8pPr>
            <a:lvl9pPr marL="1828800" algn="l" defTabSz="895350" rtl="0" eaLnBrk="1" fontAlgn="base" hangingPunct="1">
              <a:spcBef>
                <a:spcPct val="0"/>
              </a:spcBef>
              <a:spcAft>
                <a:spcPct val="0"/>
              </a:spcAft>
              <a:defRPr lang="x-none" sz="1900" b="1">
                <a:solidFill>
                  <a:schemeClr val="tx2"/>
                </a:solidFill>
                <a:latin typeface="Arial" charset="0"/>
              </a:defRPr>
            </a:lvl9pPr>
          </a:lstStyle>
          <a:p>
            <a:pPr>
              <a:defRPr/>
            </a:pPr>
            <a:r>
              <a:rPr lang="en-US" sz="1800" b="1">
                <a:solidFill>
                  <a:srgbClr val="1D1D52"/>
                </a:solidFill>
                <a:latin typeface="Daytona" panose="020B0604030500040204" pitchFamily="34" charset="0"/>
              </a:rPr>
              <a:t>Song Plus main competitors in the C-SUV Segment. </a:t>
            </a:r>
            <a:endParaRPr kumimoji="0" lang="en-US" sz="1200" b="0" i="0" u="none" strike="noStrike" kern="1200" cap="none" spc="0" normalizeH="0" baseline="0" noProof="0">
              <a:ln>
                <a:noFill/>
              </a:ln>
              <a:solidFill>
                <a:srgbClr val="1D1D52"/>
              </a:solidFill>
              <a:effectLst/>
              <a:uLnTx/>
              <a:uFillTx/>
              <a:latin typeface="Daytona" panose="020B0604030500040204" pitchFamily="34" charset="0"/>
              <a:cs typeface="Arial"/>
            </a:endParaRPr>
          </a:p>
          <a:p>
            <a:pPr marL="0" marR="0" lvl="0" indent="0" algn="l" defTabSz="895350" rtl="0" eaLnBrk="1" fontAlgn="base" latinLnBrk="0" hangingPunct="1">
              <a:lnSpc>
                <a:spcPct val="100000"/>
              </a:lnSpc>
              <a:spcBef>
                <a:spcPct val="0"/>
              </a:spcBef>
              <a:spcAft>
                <a:spcPct val="0"/>
              </a:spcAft>
              <a:buClrTx/>
              <a:buSzTx/>
              <a:buFontTx/>
              <a:buNone/>
              <a:tabLst>
                <a:tab pos="269875" algn="l"/>
              </a:tabLst>
              <a:defRPr/>
            </a:pPr>
            <a:endParaRPr kumimoji="0" lang="en-US" sz="1428" b="0" i="0" u="none" strike="noStrike" kern="1200" cap="none" spc="0" normalizeH="0" baseline="0" noProof="0">
              <a:ln>
                <a:noFill/>
              </a:ln>
              <a:solidFill>
                <a:srgbClr val="1D1D52"/>
              </a:solidFill>
              <a:effectLst/>
              <a:uLnTx/>
              <a:uFillTx/>
              <a:latin typeface="Daytona" panose="020B0604030500040204" pitchFamily="34" charset="0"/>
            </a:endParaRPr>
          </a:p>
        </p:txBody>
      </p:sp>
      <p:sp>
        <p:nvSpPr>
          <p:cNvPr id="6" name="Rectangle: Rounded Corners 5">
            <a:extLst>
              <a:ext uri="{FF2B5EF4-FFF2-40B4-BE49-F238E27FC236}">
                <a16:creationId xmlns:a16="http://schemas.microsoft.com/office/drawing/2014/main" id="{7D51123F-4A94-95BE-8B07-41E48F46B5FC}"/>
              </a:ext>
            </a:extLst>
          </p:cNvPr>
          <p:cNvSpPr>
            <a:spLocks noGrp="1" noChangeArrowheads="1"/>
          </p:cNvSpPr>
          <p:nvPr>
            <p:custDataLst>
              <p:tags r:id="rId2"/>
            </p:custDataLst>
          </p:nvPr>
        </p:nvSpPr>
        <p:spPr bwMode="auto">
          <a:xfrm>
            <a:off x="10142538" y="631825"/>
            <a:ext cx="1635125" cy="636588"/>
          </a:xfrm>
          <a:prstGeom prst="roundRect">
            <a:avLst>
              <a:gd name="adj" fmla="val 28180"/>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X-Trail</a:t>
            </a:r>
          </a:p>
          <a:p>
            <a:pPr lvl="0" algn="ctr"/>
            <a:r>
              <a:rPr lang="en-US" altLang="en-US" sz="900" kern="0">
                <a:latin typeface="Daytona" panose="020B0604030500040204" pitchFamily="34" charset="0"/>
                <a:sym typeface="Daytona" panose="020B0604030500040204" pitchFamily="34" charset="0"/>
              </a:rPr>
              <a:t>ICE / 2.5L</a:t>
            </a:r>
            <a:r>
              <a:rPr lang="en-US" altLang="en-US" sz="900" kern="0">
                <a:solidFill>
                  <a:srgbClr val="FF0000"/>
                </a:solidFill>
                <a:latin typeface="Daytona" panose="020B0604030500040204" pitchFamily="34" charset="0"/>
                <a:sym typeface="Daytona" panose="020B0604030500040204" pitchFamily="34" charset="0"/>
              </a:rPr>
              <a:t> </a:t>
            </a: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99</a:t>
            </a:r>
            <a:r>
              <a:rPr lang="en-US" altLang="en-US" sz="900" kern="0">
                <a:effectLst/>
                <a:latin typeface="Daytona" panose="020B0604030500040204" pitchFamily="34" charset="0"/>
                <a:sym typeface="Daytona" panose="020B0604030500040204" pitchFamily="34" charset="0"/>
              </a:rPr>
              <a:t>,900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11</a:t>
            </a:r>
            <a:r>
              <a:rPr lang="en-US" altLang="en-US" sz="900" kern="0">
                <a:effectLst/>
                <a:latin typeface="Daytona" panose="020B0604030500040204" pitchFamily="34" charset="0"/>
                <a:sym typeface="Daytona" panose="020B0604030500040204" pitchFamily="34" charset="0"/>
              </a:rPr>
              <a:t>%</a:t>
            </a:r>
          </a:p>
        </p:txBody>
      </p:sp>
      <p:sp>
        <p:nvSpPr>
          <p:cNvPr id="59" name="Rectangle: Rounded Corners 58">
            <a:extLst>
              <a:ext uri="{FF2B5EF4-FFF2-40B4-BE49-F238E27FC236}">
                <a16:creationId xmlns:a16="http://schemas.microsoft.com/office/drawing/2014/main" id="{A6DD9916-214A-3E75-78FA-72D3674637C5}"/>
              </a:ext>
            </a:extLst>
          </p:cNvPr>
          <p:cNvSpPr>
            <a:spLocks noGrp="1" noChangeArrowheads="1"/>
          </p:cNvSpPr>
          <p:nvPr>
            <p:custDataLst>
              <p:tags r:id="rId3"/>
            </p:custDataLst>
          </p:nvPr>
        </p:nvSpPr>
        <p:spPr bwMode="auto">
          <a:xfrm>
            <a:off x="10107613" y="4437063"/>
            <a:ext cx="1704975" cy="638175"/>
          </a:xfrm>
          <a:prstGeom prst="roundRect">
            <a:avLst>
              <a:gd name="adj" fmla="val 28109"/>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Territory</a:t>
            </a:r>
          </a:p>
          <a:p>
            <a:pPr lvl="0" algn="ctr"/>
            <a:r>
              <a:rPr lang="en-US" altLang="en-US" sz="900" kern="0">
                <a:latin typeface="Daytona" panose="020B0604030500040204" pitchFamily="34" charset="0"/>
                <a:sym typeface="Daytona" panose="020B0604030500040204" pitchFamily="34" charset="0"/>
              </a:rPr>
              <a:t>ICE / FWD / 1.8T</a:t>
            </a:r>
          </a:p>
          <a:p>
            <a:pPr lvl="0" algn="ctr"/>
            <a:r>
              <a:rPr lang="en-US" altLang="en-US" sz="900" kern="0">
                <a:effectLst/>
                <a:latin typeface="Daytona" panose="020B0604030500040204" pitchFamily="34" charset="0"/>
                <a:sym typeface="Daytona" panose="020B0604030500040204" pitchFamily="34" charset="0"/>
              </a:rPr>
              <a:t>Starting Price – AED 106,900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5</a:t>
            </a:r>
            <a:r>
              <a:rPr lang="en-US" altLang="en-US" sz="900" kern="0">
                <a:effectLst/>
                <a:latin typeface="Daytona" panose="020B0604030500040204" pitchFamily="34" charset="0"/>
                <a:sym typeface="Daytona" panose="020B0604030500040204" pitchFamily="34" charset="0"/>
              </a:rPr>
              <a:t>%</a:t>
            </a:r>
          </a:p>
        </p:txBody>
      </p:sp>
      <p:sp>
        <p:nvSpPr>
          <p:cNvPr id="61" name="Rectangle: Rounded Corners 60">
            <a:extLst>
              <a:ext uri="{FF2B5EF4-FFF2-40B4-BE49-F238E27FC236}">
                <a16:creationId xmlns:a16="http://schemas.microsoft.com/office/drawing/2014/main" id="{385C9555-1D15-B4BA-4A15-C97EEA62D54C}"/>
              </a:ext>
            </a:extLst>
          </p:cNvPr>
          <p:cNvSpPr>
            <a:spLocks noGrp="1" noChangeArrowheads="1"/>
          </p:cNvSpPr>
          <p:nvPr>
            <p:custDataLst>
              <p:tags r:id="rId4"/>
            </p:custDataLst>
          </p:nvPr>
        </p:nvSpPr>
        <p:spPr bwMode="auto">
          <a:xfrm>
            <a:off x="10142538" y="1900238"/>
            <a:ext cx="1635125" cy="636588"/>
          </a:xfrm>
          <a:prstGeom prst="roundRect">
            <a:avLst>
              <a:gd name="adj" fmla="val 28180"/>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900" b="1" kern="0">
                <a:effectLst/>
                <a:latin typeface="Daytona" panose="020B0604030500040204" pitchFamily="34" charset="0"/>
                <a:sym typeface="Daytona" panose="020B0604030500040204" pitchFamily="34" charset="0"/>
              </a:rPr>
              <a:t>Captiva</a:t>
            </a:r>
          </a:p>
          <a:p>
            <a:pPr lvl="0" algn="ctr"/>
            <a:r>
              <a:rPr lang="en-US" altLang="en-US" sz="900" kern="0">
                <a:latin typeface="Daytona" panose="020B0604030500040204" pitchFamily="34" charset="0"/>
                <a:sym typeface="Daytona" panose="020B0604030500040204" pitchFamily="34" charset="0"/>
              </a:rPr>
              <a:t>ICE / 1.5L</a:t>
            </a:r>
            <a:endParaRPr lang="en-US" altLang="en-US" sz="900" kern="0">
              <a:effectLst/>
              <a:latin typeface="Daytona" panose="020B0604030500040204" pitchFamily="34" charset="0"/>
              <a:sym typeface="Daytona" panose="020B0604030500040204" pitchFamily="34" charset="0"/>
            </a:endParaRPr>
          </a:p>
          <a:p>
            <a:pPr lvl="0" algn="ctr"/>
            <a:r>
              <a:rPr lang="en-US" altLang="en-US" sz="900" kern="0">
                <a:effectLst/>
                <a:latin typeface="Daytona" panose="020B0604030500040204" pitchFamily="34" charset="0"/>
                <a:sym typeface="Daytona" panose="020B0604030500040204" pitchFamily="34" charset="0"/>
              </a:rPr>
              <a:t>Starting Price – AED </a:t>
            </a:r>
            <a:r>
              <a:rPr lang="en-US" altLang="en-US" sz="900" kern="0">
                <a:latin typeface="Daytona" panose="020B0604030500040204" pitchFamily="34" charset="0"/>
                <a:sym typeface="Daytona" panose="020B0604030500040204" pitchFamily="34" charset="0"/>
              </a:rPr>
              <a:t>74,900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10%</a:t>
            </a:r>
          </a:p>
        </p:txBody>
      </p:sp>
      <p:sp>
        <p:nvSpPr>
          <p:cNvPr id="63" name="Rectangle: Rounded Corners 62">
            <a:extLst>
              <a:ext uri="{FF2B5EF4-FFF2-40B4-BE49-F238E27FC236}">
                <a16:creationId xmlns:a16="http://schemas.microsoft.com/office/drawing/2014/main" id="{1AD4BBC1-D93A-5DDE-B122-0EDE49E7B9E1}"/>
              </a:ext>
            </a:extLst>
          </p:cNvPr>
          <p:cNvSpPr>
            <a:spLocks noGrp="1" noChangeArrowheads="1"/>
          </p:cNvSpPr>
          <p:nvPr>
            <p:custDataLst>
              <p:tags r:id="rId5"/>
            </p:custDataLst>
          </p:nvPr>
        </p:nvSpPr>
        <p:spPr bwMode="auto">
          <a:xfrm>
            <a:off x="10142538" y="3198813"/>
            <a:ext cx="1635125" cy="628650"/>
          </a:xfrm>
          <a:prstGeom prst="roundRect">
            <a:avLst>
              <a:gd name="adj" fmla="val 28535"/>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Outlander</a:t>
            </a:r>
          </a:p>
          <a:p>
            <a:pPr lvl="0" algn="ctr"/>
            <a:r>
              <a:rPr lang="en-US" altLang="en-US" sz="900" kern="0">
                <a:latin typeface="Daytona" panose="020B0604030500040204" pitchFamily="34" charset="0"/>
                <a:sym typeface="Daytona" panose="020B0604030500040204" pitchFamily="34" charset="0"/>
              </a:rPr>
              <a:t>ICE / FWD / 2.5L</a:t>
            </a:r>
          </a:p>
          <a:p>
            <a:pPr lvl="0" algn="ctr"/>
            <a:r>
              <a:rPr lang="en-US" altLang="en-US" sz="900" kern="0">
                <a:effectLst/>
                <a:latin typeface="Daytona" panose="020B0604030500040204" pitchFamily="34" charset="0"/>
                <a:sym typeface="Daytona" panose="020B0604030500040204" pitchFamily="34" charset="0"/>
              </a:rPr>
              <a:t>Starting Price – 100,000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a:t>
            </a:r>
            <a:r>
              <a:rPr lang="en-US" altLang="en-US" sz="900" kern="0">
                <a:latin typeface="Daytona" panose="020B0604030500040204" pitchFamily="34" charset="0"/>
                <a:sym typeface="Daytona" panose="020B0604030500040204" pitchFamily="34" charset="0"/>
              </a:rPr>
              <a:t>9</a:t>
            </a:r>
            <a:r>
              <a:rPr lang="en-US" altLang="en-US" sz="900" kern="0">
                <a:effectLst/>
                <a:latin typeface="Daytona" panose="020B0604030500040204" pitchFamily="34" charset="0"/>
                <a:sym typeface="Daytona" panose="020B0604030500040204" pitchFamily="34" charset="0"/>
              </a:rPr>
              <a:t>%</a:t>
            </a:r>
          </a:p>
          <a:p>
            <a:pPr lvl="0" algn="ctr"/>
            <a:endParaRPr lang="en-US" sz="900" kern="0" noProof="0">
              <a:latin typeface="Daytona" panose="020B0604030500040204" pitchFamily="34" charset="0"/>
              <a:sym typeface="Daytona" panose="020B0604030500040204" pitchFamily="34" charset="0"/>
            </a:endParaRPr>
          </a:p>
        </p:txBody>
      </p:sp>
      <p:sp>
        <p:nvSpPr>
          <p:cNvPr id="1050" name="TextBox 1049">
            <a:extLst>
              <a:ext uri="{FF2B5EF4-FFF2-40B4-BE49-F238E27FC236}">
                <a16:creationId xmlns:a16="http://schemas.microsoft.com/office/drawing/2014/main" id="{C14FA496-BC37-A17F-ACE1-FF2780134AAA}"/>
              </a:ext>
            </a:extLst>
          </p:cNvPr>
          <p:cNvSpPr txBox="1"/>
          <p:nvPr/>
        </p:nvSpPr>
        <p:spPr>
          <a:xfrm>
            <a:off x="106707" y="6357065"/>
            <a:ext cx="2503971" cy="215444"/>
          </a:xfrm>
          <a:prstGeom prst="rect">
            <a:avLst/>
          </a:prstGeom>
          <a:noFill/>
        </p:spPr>
        <p:txBody>
          <a:bodyPr wrap="square" rtlCol="0">
            <a:spAutoFit/>
          </a:bodyPr>
          <a:lstStyle/>
          <a:p>
            <a:r>
              <a:rPr lang="en-US" sz="800">
                <a:latin typeface="Daytona" panose="020B0604030500040204" pitchFamily="34" charset="0"/>
              </a:rPr>
              <a:t>Source: MEAC Report 2024, Prices incl 5% VAT</a:t>
            </a:r>
          </a:p>
        </p:txBody>
      </p:sp>
      <p:sp>
        <p:nvSpPr>
          <p:cNvPr id="1056" name="Rectangle: Rounded Corners 1055">
            <a:extLst>
              <a:ext uri="{FF2B5EF4-FFF2-40B4-BE49-F238E27FC236}">
                <a16:creationId xmlns:a16="http://schemas.microsoft.com/office/drawing/2014/main" id="{1DF2F732-33E2-9A9A-C88F-7A8BE1BDE138}"/>
              </a:ext>
            </a:extLst>
          </p:cNvPr>
          <p:cNvSpPr>
            <a:spLocks noGrp="1" noChangeArrowheads="1"/>
          </p:cNvSpPr>
          <p:nvPr>
            <p:custDataLst>
              <p:tags r:id="rId6"/>
            </p:custDataLst>
          </p:nvPr>
        </p:nvSpPr>
        <p:spPr bwMode="auto">
          <a:xfrm>
            <a:off x="582613" y="2279650"/>
            <a:ext cx="2309813"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BYD Song Plus Design</a:t>
            </a:r>
          </a:p>
          <a:p>
            <a:pPr algn="ctr"/>
            <a:r>
              <a:rPr lang="en-US" altLang="en-US" sz="900" kern="0">
                <a:effectLst/>
                <a:latin typeface="Daytona" panose="020B0604030500040204" pitchFamily="34" charset="0"/>
                <a:sym typeface="Daytona" panose="020B0604030500040204" pitchFamily="34" charset="0"/>
              </a:rPr>
              <a:t>PHEV / FWD / Battery Capacity 18.3kWh</a:t>
            </a:r>
          </a:p>
          <a:p>
            <a:pPr algn="ctr"/>
            <a:r>
              <a:rPr lang="en-US" altLang="en-US" sz="900" kern="0">
                <a:effectLst/>
                <a:latin typeface="Daytona" panose="020B0604030500040204" pitchFamily="34" charset="0"/>
                <a:sym typeface="Daytona" panose="020B0604030500040204" pitchFamily="34" charset="0"/>
              </a:rPr>
              <a:t>Price – AED </a:t>
            </a:r>
            <a:r>
              <a:rPr lang="en-US" altLang="en-US" sz="900" kern="0">
                <a:latin typeface="Daytona" panose="020B0604030500040204" pitchFamily="34" charset="0"/>
                <a:sym typeface="Daytona" panose="020B0604030500040204" pitchFamily="34" charset="0"/>
              </a:rPr>
              <a:t>118,900 / SoS May 2024</a:t>
            </a:r>
            <a:r>
              <a:rPr lang="en-US" altLang="en-US" sz="900" kern="0">
                <a:effectLst/>
                <a:latin typeface="Daytona" panose="020B0604030500040204" pitchFamily="34" charset="0"/>
                <a:sym typeface="Daytona" panose="020B0604030500040204" pitchFamily="34" charset="0"/>
              </a:rPr>
              <a:t> </a:t>
            </a:r>
            <a:r>
              <a:rPr lang="en-US" sz="900" b="1" kern="0" noProof="0">
                <a:latin typeface="Daytona" panose="020B0604030500040204" pitchFamily="34" charset="0"/>
                <a:sym typeface="Daytona" panose="020B0604030500040204" pitchFamily="34" charset="0"/>
              </a:rPr>
              <a:t> </a:t>
            </a:r>
          </a:p>
        </p:txBody>
      </p:sp>
      <p:graphicFrame>
        <p:nvGraphicFramePr>
          <p:cNvPr id="29" name="Chart 28">
            <a:extLst>
              <a:ext uri="{FF2B5EF4-FFF2-40B4-BE49-F238E27FC236}">
                <a16:creationId xmlns:a16="http://schemas.microsoft.com/office/drawing/2014/main" id="{928872C4-7488-3F5F-9654-C4F74FE0B71F}"/>
              </a:ext>
            </a:extLst>
          </p:cNvPr>
          <p:cNvGraphicFramePr/>
          <p:nvPr>
            <p:custDataLst>
              <p:tags r:id="rId7"/>
            </p:custDataLst>
          </p:nvPr>
        </p:nvGraphicFramePr>
        <p:xfrm>
          <a:off x="4606925" y="3789363"/>
          <a:ext cx="2105025" cy="2481262"/>
        </p:xfrm>
        <a:graphic>
          <a:graphicData uri="http://schemas.openxmlformats.org/drawingml/2006/chart">
            <c:chart xmlns:c="http://schemas.openxmlformats.org/drawingml/2006/chart" xmlns:r="http://schemas.openxmlformats.org/officeDocument/2006/relationships" r:id="rId39"/>
          </a:graphicData>
        </a:graphic>
      </p:graphicFrame>
      <p:sp>
        <p:nvSpPr>
          <p:cNvPr id="42093" name="Rectangle 42092">
            <a:extLst>
              <a:ext uri="{FF2B5EF4-FFF2-40B4-BE49-F238E27FC236}">
                <a16:creationId xmlns:a16="http://schemas.microsoft.com/office/drawing/2014/main" id="{A75778B3-C3B1-A404-8041-3E312301DA18}"/>
              </a:ext>
            </a:extLst>
          </p:cNvPr>
          <p:cNvSpPr>
            <a:spLocks noGrp="1" noChangeArrowheads="1"/>
          </p:cNvSpPr>
          <p:nvPr>
            <p:custDataLst>
              <p:tags r:id="rId8"/>
            </p:custDataLst>
          </p:nvPr>
        </p:nvSpPr>
        <p:spPr bwMode="auto">
          <a:xfrm>
            <a:off x="5846763" y="3927475"/>
            <a:ext cx="36830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AE41F74F-3376-4F13-908D-A39B4E503989}" type="datetime'''''''''X''-T''''''''''''''''''''''r''''''''''ai''''''l'''''''">
              <a:rPr lang="en-US" altLang="en-US" sz="900" kern="0" smtClean="0">
                <a:latin typeface="Daytona" panose="020B0604030500040204" pitchFamily="34" charset="0"/>
              </a:rPr>
              <a:pPr lvl="0"/>
              <a:t>X-Trail</a:t>
            </a:fld>
            <a:endParaRPr lang="en-US" sz="900" kern="0" noProof="0">
              <a:latin typeface="Daytona" panose="020B0604030500040204" pitchFamily="34" charset="0"/>
              <a:sym typeface="Daytona" panose="020B0604030500040204" pitchFamily="34" charset="0"/>
            </a:endParaRPr>
          </a:p>
        </p:txBody>
      </p:sp>
      <p:sp>
        <p:nvSpPr>
          <p:cNvPr id="42157" name="Rectangle 42156">
            <a:extLst>
              <a:ext uri="{FF2B5EF4-FFF2-40B4-BE49-F238E27FC236}">
                <a16:creationId xmlns:a16="http://schemas.microsoft.com/office/drawing/2014/main" id="{B9151620-8CBD-15EF-25AA-07CD7EAA1D46}"/>
              </a:ext>
            </a:extLst>
          </p:cNvPr>
          <p:cNvSpPr>
            <a:spLocks noGrp="1" noChangeArrowheads="1"/>
          </p:cNvSpPr>
          <p:nvPr>
            <p:custDataLst>
              <p:tags r:id="rId9"/>
            </p:custDataLst>
          </p:nvPr>
        </p:nvSpPr>
        <p:spPr bwMode="auto">
          <a:xfrm>
            <a:off x="6508750" y="4383088"/>
            <a:ext cx="404813"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7F551FB5-BBAE-4BE9-9FDE-3B876010912E}" type="datetime'''''C''''''''''''''a''''p''''''''''t''''i''''v''''''''''a'''">
              <a:rPr lang="en-US" altLang="en-US" sz="900" kern="0" smtClean="0">
                <a:latin typeface="Daytona" panose="020B0604030500040204" pitchFamily="34" charset="0"/>
              </a:rPr>
              <a:pPr lvl="0"/>
              <a:t>Captiva</a:t>
            </a:fld>
            <a:endParaRPr lang="en-US" sz="900" kern="0" noProof="0">
              <a:latin typeface="Daytona" panose="020B0604030500040204" pitchFamily="34" charset="0"/>
              <a:sym typeface="Daytona" panose="020B0604030500040204" pitchFamily="34" charset="0"/>
            </a:endParaRPr>
          </a:p>
        </p:txBody>
      </p:sp>
      <p:sp>
        <p:nvSpPr>
          <p:cNvPr id="42095" name="Rectangle 42094">
            <a:extLst>
              <a:ext uri="{FF2B5EF4-FFF2-40B4-BE49-F238E27FC236}">
                <a16:creationId xmlns:a16="http://schemas.microsoft.com/office/drawing/2014/main" id="{03435A92-2A00-3E33-CC94-690B9B92394D}"/>
              </a:ext>
            </a:extLst>
          </p:cNvPr>
          <p:cNvSpPr>
            <a:spLocks noGrp="1" noChangeArrowheads="1"/>
          </p:cNvSpPr>
          <p:nvPr>
            <p:custDataLst>
              <p:tags r:id="rId10"/>
            </p:custDataLst>
          </p:nvPr>
        </p:nvSpPr>
        <p:spPr bwMode="auto">
          <a:xfrm>
            <a:off x="6653213" y="5000625"/>
            <a:ext cx="5540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6AE8C220-D0A2-4C49-81D1-F480BF05B8C8}" type="datetime'''O''u''''''t''''''l''''a''''''''''n''''''d''''''er'''">
              <a:rPr lang="en-US" altLang="en-US" sz="900" kern="0" smtClean="0">
                <a:latin typeface="Daytona" panose="020B0604030500040204" pitchFamily="34" charset="0"/>
              </a:rPr>
              <a:pPr lvl="0"/>
              <a:t>Outlander</a:t>
            </a:fld>
            <a:endParaRPr lang="en-US" sz="900" kern="0" noProof="0">
              <a:latin typeface="Daytona" panose="020B0604030500040204" pitchFamily="34" charset="0"/>
              <a:sym typeface="Daytona" panose="020B0604030500040204" pitchFamily="34" charset="0"/>
            </a:endParaRPr>
          </a:p>
        </p:txBody>
      </p:sp>
      <p:sp>
        <p:nvSpPr>
          <p:cNvPr id="42110" name="Rectangle 42109">
            <a:extLst>
              <a:ext uri="{FF2B5EF4-FFF2-40B4-BE49-F238E27FC236}">
                <a16:creationId xmlns:a16="http://schemas.microsoft.com/office/drawing/2014/main" id="{627B2FF3-5357-218E-BEE8-1D2732B6A465}"/>
              </a:ext>
            </a:extLst>
          </p:cNvPr>
          <p:cNvSpPr>
            <a:spLocks noGrp="1" noChangeArrowheads="1"/>
          </p:cNvSpPr>
          <p:nvPr>
            <p:custDataLst>
              <p:tags r:id="rId11"/>
            </p:custDataLst>
          </p:nvPr>
        </p:nvSpPr>
        <p:spPr bwMode="auto">
          <a:xfrm>
            <a:off x="6545263" y="5449888"/>
            <a:ext cx="479425"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144E6C43-3307-4333-BD84-B3C672C00FCE}" type="datetime'''''T''''''e''''r''''''ri''''tor''''''y'''''''''''''''">
              <a:rPr lang="en-US" altLang="en-US" sz="900" kern="0" smtClean="0">
                <a:latin typeface="Daytona" panose="020B0604030500040204" pitchFamily="34" charset="0"/>
              </a:rPr>
              <a:pPr lvl="0"/>
              <a:t>Territory</a:t>
            </a:fld>
            <a:endParaRPr lang="en-US" sz="900" kern="0" noProof="0">
              <a:latin typeface="Daytona" panose="020B0604030500040204" pitchFamily="34" charset="0"/>
              <a:sym typeface="Daytona" panose="020B0604030500040204" pitchFamily="34" charset="0"/>
            </a:endParaRPr>
          </a:p>
        </p:txBody>
      </p:sp>
      <p:sp>
        <p:nvSpPr>
          <p:cNvPr id="42087" name="Rectangle 42086">
            <a:extLst>
              <a:ext uri="{FF2B5EF4-FFF2-40B4-BE49-F238E27FC236}">
                <a16:creationId xmlns:a16="http://schemas.microsoft.com/office/drawing/2014/main" id="{15EBE8B0-83C8-216A-4FF0-1D6D79C6FB79}"/>
              </a:ext>
            </a:extLst>
          </p:cNvPr>
          <p:cNvSpPr>
            <a:spLocks noGrp="1" noChangeArrowheads="1"/>
          </p:cNvSpPr>
          <p:nvPr>
            <p:custDataLst>
              <p:tags r:id="rId12"/>
            </p:custDataLst>
          </p:nvPr>
        </p:nvSpPr>
        <p:spPr bwMode="auto">
          <a:xfrm>
            <a:off x="6218238" y="5834063"/>
            <a:ext cx="300038"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BDB196AF-6D35-4A03-B061-221E0DE2AD7A}" type="datetime'RA''''''''''''''''''''''''''''''''''''''''''''''''''''''V4'">
              <a:rPr lang="en-US" altLang="en-US" sz="900" kern="0" smtClean="0">
                <a:latin typeface="Daytona" panose="020B0604030500040204" pitchFamily="34" charset="0"/>
              </a:rPr>
              <a:pPr lvl="0"/>
              <a:t>RAV4</a:t>
            </a:fld>
            <a:endParaRPr lang="en-US" sz="900" kern="0" noProof="0">
              <a:latin typeface="Daytona" panose="020B0604030500040204" pitchFamily="34" charset="0"/>
              <a:sym typeface="Daytona" panose="020B0604030500040204" pitchFamily="34" charset="0"/>
            </a:endParaRPr>
          </a:p>
        </p:txBody>
      </p:sp>
      <p:sp>
        <p:nvSpPr>
          <p:cNvPr id="52" name="Rectangle 51">
            <a:extLst>
              <a:ext uri="{FF2B5EF4-FFF2-40B4-BE49-F238E27FC236}">
                <a16:creationId xmlns:a16="http://schemas.microsoft.com/office/drawing/2014/main" id="{F83A4B55-35FD-BD8D-9040-54DB4465D013}"/>
              </a:ext>
            </a:extLst>
          </p:cNvPr>
          <p:cNvSpPr>
            <a:spLocks noGrp="1" noChangeArrowheads="1"/>
          </p:cNvSpPr>
          <p:nvPr>
            <p:custDataLst>
              <p:tags r:id="rId13"/>
            </p:custDataLst>
          </p:nvPr>
        </p:nvSpPr>
        <p:spPr bwMode="auto">
          <a:xfrm>
            <a:off x="4343400" y="5127625"/>
            <a:ext cx="311150" cy="1365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r"/>
            <a:fld id="{DACCECB1-BF4B-4EDE-9C34-4B9071045937}" type="datetime'O''''''''t''''''''''''''''''''''''''h''''''er'''''">
              <a:rPr lang="en-US" altLang="en-US" sz="900" kern="0" smtClean="0">
                <a:latin typeface="Daytona" panose="020B0604030500040204" pitchFamily="34" charset="0"/>
              </a:rPr>
              <a:pPr lvl="0" algn="r"/>
              <a:t>Other</a:t>
            </a:fld>
            <a:endParaRPr lang="en-US" sz="900" kern="0" noProof="0">
              <a:latin typeface="Daytona" panose="020B0604030500040204" pitchFamily="34" charset="0"/>
              <a:sym typeface="Daytona" panose="020B0604030500040204" pitchFamily="34" charset="0"/>
            </a:endParaRPr>
          </a:p>
        </p:txBody>
      </p:sp>
      <p:sp>
        <p:nvSpPr>
          <p:cNvPr id="42162" name="Rectangle 42161">
            <a:extLst>
              <a:ext uri="{FF2B5EF4-FFF2-40B4-BE49-F238E27FC236}">
                <a16:creationId xmlns:a16="http://schemas.microsoft.com/office/drawing/2014/main" id="{3D94A5A5-3405-52E8-57CA-1B68EB9F8CB3}"/>
              </a:ext>
            </a:extLst>
          </p:cNvPr>
          <p:cNvSpPr>
            <a:spLocks noGrp="1" noChangeArrowheads="1"/>
          </p:cNvSpPr>
          <p:nvPr>
            <p:custDataLst>
              <p:tags r:id="rId14"/>
            </p:custDataLst>
          </p:nvPr>
        </p:nvSpPr>
        <p:spPr bwMode="auto">
          <a:xfrm>
            <a:off x="155575" y="3429000"/>
            <a:ext cx="3470275"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altLang="en-US" sz="1400" b="1" kern="0">
                <a:effectLst/>
                <a:latin typeface="Daytona" panose="020B0604030500040204" pitchFamily="34" charset="0"/>
                <a:sym typeface="Daytona" panose="020B0604030500040204" pitchFamily="34" charset="0"/>
              </a:rPr>
              <a:t>C-SUV Segment Price Ladder</a:t>
            </a:r>
            <a:endParaRPr lang="en-US" sz="1400" b="1" kern="0" noProof="0">
              <a:latin typeface="Daytona" panose="020B0604030500040204" pitchFamily="34" charset="0"/>
              <a:sym typeface="Daytona" panose="020B0604030500040204" pitchFamily="34" charset="0"/>
            </a:endParaRPr>
          </a:p>
        </p:txBody>
      </p:sp>
      <p:sp>
        <p:nvSpPr>
          <p:cNvPr id="42173" name="Rectangle 42172">
            <a:extLst>
              <a:ext uri="{FF2B5EF4-FFF2-40B4-BE49-F238E27FC236}">
                <a16:creationId xmlns:a16="http://schemas.microsoft.com/office/drawing/2014/main" id="{1E002629-292D-2258-E658-A4BCC6F0BDAF}"/>
              </a:ext>
            </a:extLst>
          </p:cNvPr>
          <p:cNvSpPr>
            <a:spLocks noGrp="1" noChangeArrowheads="1"/>
          </p:cNvSpPr>
          <p:nvPr>
            <p:custDataLst>
              <p:tags r:id="rId15"/>
            </p:custDataLst>
          </p:nvPr>
        </p:nvSpPr>
        <p:spPr bwMode="auto">
          <a:xfrm>
            <a:off x="4699000" y="3429000"/>
            <a:ext cx="1906588" cy="212725"/>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1400" b="1" kern="0" noProof="0">
                <a:latin typeface="Daytona" panose="020B0604030500040204" pitchFamily="34" charset="0"/>
                <a:sym typeface="Daytona" panose="020B0604030500040204" pitchFamily="34" charset="0"/>
              </a:rPr>
              <a:t>Market Share </a:t>
            </a:r>
          </a:p>
        </p:txBody>
      </p:sp>
      <p:sp>
        <p:nvSpPr>
          <p:cNvPr id="42563" name="Rectangle: Rounded Corners 42562">
            <a:extLst>
              <a:ext uri="{FF2B5EF4-FFF2-40B4-BE49-F238E27FC236}">
                <a16:creationId xmlns:a16="http://schemas.microsoft.com/office/drawing/2014/main" id="{A8142F55-B89E-3AFB-2394-64AA6FE3C394}"/>
              </a:ext>
            </a:extLst>
          </p:cNvPr>
          <p:cNvSpPr>
            <a:spLocks noGrp="1" noChangeArrowheads="1"/>
          </p:cNvSpPr>
          <p:nvPr>
            <p:custDataLst>
              <p:tags r:id="rId16"/>
            </p:custDataLst>
          </p:nvPr>
        </p:nvSpPr>
        <p:spPr bwMode="auto">
          <a:xfrm>
            <a:off x="4284663" y="2279650"/>
            <a:ext cx="2320925" cy="669925"/>
          </a:xfrm>
          <a:prstGeom prst="roundRect">
            <a:avLst>
              <a:gd name="adj" fmla="val 26777"/>
            </a:avLst>
          </a:prstGeom>
          <a:solidFill>
            <a:schemeClr val="bg1"/>
          </a:solidFill>
          <a:ln w="9525" cmpd="sng" algn="ctr">
            <a:solidFill>
              <a:schemeClr val="tx1"/>
            </a:solidFill>
            <a:miter lim="800000"/>
            <a:headEnd/>
            <a:tailEnd/>
          </a:ln>
          <a:effectLst/>
        </p:spPr>
        <p:txBody>
          <a:bodyPr vert="horz" wrap="none" lIns="0" tIns="77788" rIns="0" bIns="77788"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900" b="1" kern="0" noProof="0">
                <a:latin typeface="Daytona" panose="020B0604030500040204" pitchFamily="34" charset="0"/>
                <a:sym typeface="Daytona" panose="020B0604030500040204" pitchFamily="34" charset="0"/>
              </a:rPr>
              <a:t>BYD Song Plus Premium</a:t>
            </a:r>
          </a:p>
          <a:p>
            <a:pPr algn="ctr"/>
            <a:r>
              <a:rPr lang="en-US" altLang="en-US" sz="900" kern="0">
                <a:effectLst/>
                <a:latin typeface="Daytona" panose="020B0604030500040204" pitchFamily="34" charset="0"/>
                <a:sym typeface="Daytona" panose="020B0604030500040204" pitchFamily="34" charset="0"/>
              </a:rPr>
              <a:t>PHEV / AWD / Battery Capacity 18.3kWh</a:t>
            </a:r>
          </a:p>
          <a:p>
            <a:pPr algn="ctr"/>
            <a:r>
              <a:rPr lang="en-US" altLang="en-US" sz="900" kern="0">
                <a:effectLst/>
                <a:latin typeface="Daytona" panose="020B0604030500040204" pitchFamily="34" charset="0"/>
                <a:sym typeface="Daytona" panose="020B0604030500040204" pitchFamily="34" charset="0"/>
              </a:rPr>
              <a:t>Price – AED 143,900 / SoS May 2024</a:t>
            </a:r>
            <a:r>
              <a:rPr lang="en-US" sz="900" b="1" kern="0" noProof="0">
                <a:latin typeface="Daytona" panose="020B0604030500040204" pitchFamily="34" charset="0"/>
                <a:sym typeface="Daytona" panose="020B0604030500040204" pitchFamily="34" charset="0"/>
              </a:rPr>
              <a:t> </a:t>
            </a:r>
          </a:p>
        </p:txBody>
      </p:sp>
      <p:graphicFrame>
        <p:nvGraphicFramePr>
          <p:cNvPr id="20" name="Chart 19">
            <a:extLst>
              <a:ext uri="{FF2B5EF4-FFF2-40B4-BE49-F238E27FC236}">
                <a16:creationId xmlns:a16="http://schemas.microsoft.com/office/drawing/2014/main" id="{A04F627E-0D5D-F852-81C9-C478118E56C1}"/>
              </a:ext>
            </a:extLst>
          </p:cNvPr>
          <p:cNvGraphicFramePr/>
          <p:nvPr>
            <p:custDataLst>
              <p:tags r:id="rId17"/>
            </p:custDataLst>
          </p:nvPr>
        </p:nvGraphicFramePr>
        <p:xfrm>
          <a:off x="107950" y="3605213"/>
          <a:ext cx="4259263" cy="2686050"/>
        </p:xfrm>
        <a:graphic>
          <a:graphicData uri="http://schemas.openxmlformats.org/drawingml/2006/chart">
            <c:chart xmlns:c="http://schemas.openxmlformats.org/drawingml/2006/chart" xmlns:r="http://schemas.openxmlformats.org/officeDocument/2006/relationships" r:id="rId40"/>
          </a:graphicData>
        </a:graphic>
      </p:graphicFrame>
      <p:cxnSp>
        <p:nvCxnSpPr>
          <p:cNvPr id="16" name="Straight Connector 15">
            <a:extLst>
              <a:ext uri="{FF2B5EF4-FFF2-40B4-BE49-F238E27FC236}">
                <a16:creationId xmlns:a16="http://schemas.microsoft.com/office/drawing/2014/main" id="{B1807EDA-D0ED-77C3-AF01-60682CE469E9}"/>
              </a:ext>
            </a:extLst>
          </p:cNvPr>
          <p:cNvCxnSpPr/>
          <p:nvPr>
            <p:custDataLst>
              <p:tags r:id="rId18"/>
            </p:custDataLst>
          </p:nvPr>
        </p:nvCxnSpPr>
        <p:spPr bwMode="auto">
          <a:xfrm>
            <a:off x="1403350" y="4897438"/>
            <a:ext cx="0" cy="23812"/>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602" name="Straight Connector 42601">
            <a:extLst>
              <a:ext uri="{FF2B5EF4-FFF2-40B4-BE49-F238E27FC236}">
                <a16:creationId xmlns:a16="http://schemas.microsoft.com/office/drawing/2014/main" id="{09FA3555-1C18-399B-BFAD-98FF45C2455E}"/>
              </a:ext>
            </a:extLst>
          </p:cNvPr>
          <p:cNvCxnSpPr>
            <a:cxnSpLocks/>
          </p:cNvCxnSpPr>
          <p:nvPr>
            <p:custDataLst>
              <p:tags r:id="rId19"/>
            </p:custDataLst>
          </p:nvPr>
        </p:nvCxnSpPr>
        <p:spPr bwMode="auto">
          <a:xfrm>
            <a:off x="1403350" y="4425950"/>
            <a:ext cx="0" cy="2381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691" name="Straight Connector 42690">
            <a:extLst>
              <a:ext uri="{FF2B5EF4-FFF2-40B4-BE49-F238E27FC236}">
                <a16:creationId xmlns:a16="http://schemas.microsoft.com/office/drawing/2014/main" id="{DAC4BFB5-299B-F8AA-D1B1-24A588E1A8F7}"/>
              </a:ext>
            </a:extLst>
          </p:cNvPr>
          <p:cNvCxnSpPr>
            <a:cxnSpLocks/>
          </p:cNvCxnSpPr>
          <p:nvPr>
            <p:custDataLst>
              <p:tags r:id="rId20"/>
            </p:custDataLst>
          </p:nvPr>
        </p:nvCxnSpPr>
        <p:spPr bwMode="auto">
          <a:xfrm flipH="1">
            <a:off x="2066925" y="5559425"/>
            <a:ext cx="23813"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772" name="Straight Connector 42771">
            <a:extLst>
              <a:ext uri="{FF2B5EF4-FFF2-40B4-BE49-F238E27FC236}">
                <a16:creationId xmlns:a16="http://schemas.microsoft.com/office/drawing/2014/main" id="{2D61CF5F-FE58-1334-DDC2-D163D08A0832}"/>
              </a:ext>
            </a:extLst>
          </p:cNvPr>
          <p:cNvCxnSpPr/>
          <p:nvPr>
            <p:custDataLst>
              <p:tags r:id="rId21"/>
            </p:custDataLst>
          </p:nvPr>
        </p:nvCxnSpPr>
        <p:spPr bwMode="auto">
          <a:xfrm>
            <a:off x="3224213" y="4579938"/>
            <a:ext cx="0" cy="2381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585" name="Straight Connector 42584">
            <a:extLst>
              <a:ext uri="{FF2B5EF4-FFF2-40B4-BE49-F238E27FC236}">
                <a16:creationId xmlns:a16="http://schemas.microsoft.com/office/drawing/2014/main" id="{6609F43D-1FB7-EFC6-461C-CF1384A4DBF7}"/>
              </a:ext>
            </a:extLst>
          </p:cNvPr>
          <p:cNvCxnSpPr/>
          <p:nvPr>
            <p:custDataLst>
              <p:tags r:id="rId22"/>
            </p:custDataLst>
          </p:nvPr>
        </p:nvCxnSpPr>
        <p:spPr bwMode="auto">
          <a:xfrm>
            <a:off x="3751263" y="4679950"/>
            <a:ext cx="23812" cy="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782" name="Straight Connector 42781">
            <a:extLst>
              <a:ext uri="{FF2B5EF4-FFF2-40B4-BE49-F238E27FC236}">
                <a16:creationId xmlns:a16="http://schemas.microsoft.com/office/drawing/2014/main" id="{2116253A-0C54-7E00-B2ED-3CD99644C098}"/>
              </a:ext>
            </a:extLst>
          </p:cNvPr>
          <p:cNvCxnSpPr>
            <a:cxnSpLocks/>
          </p:cNvCxnSpPr>
          <p:nvPr>
            <p:custDataLst>
              <p:tags r:id="rId23"/>
            </p:custDataLst>
          </p:nvPr>
        </p:nvCxnSpPr>
        <p:spPr bwMode="auto">
          <a:xfrm flipH="1" flipV="1">
            <a:off x="3884613" y="4749800"/>
            <a:ext cx="25400" cy="476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234DB7C0-968B-0975-69DE-0E90545ACC1A}"/>
              </a:ext>
            </a:extLst>
          </p:cNvPr>
          <p:cNvSpPr>
            <a:spLocks noGrp="1" noChangeArrowheads="1"/>
          </p:cNvSpPr>
          <p:nvPr>
            <p:custDataLst>
              <p:tags r:id="rId24"/>
            </p:custDataLst>
          </p:nvPr>
        </p:nvSpPr>
        <p:spPr bwMode="auto">
          <a:xfrm>
            <a:off x="544513" y="6138863"/>
            <a:ext cx="506413"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85C623DE-76A4-4E49-BCB5-30DE1D0990AD}" type="datetime'S''''''''o''n''''g'''''''''''''''' ''''''P''''''''''''lus'''">
              <a:rPr lang="en-US" altLang="en-US" sz="800" kern="0" smtClean="0">
                <a:latin typeface="Daytona" panose="020B0604030500040204" pitchFamily="34" charset="0"/>
              </a:rPr>
              <a:pPr lvl="0" algn="ctr"/>
              <a:t>Song Plus</a:t>
            </a:fld>
            <a:endParaRPr lang="en-US" sz="800" kern="0" noProof="0">
              <a:latin typeface="Daytona" panose="020B0604030500040204" pitchFamily="34" charset="0"/>
              <a:sym typeface="Daytona" panose="020B0604030500040204" pitchFamily="34" charset="0"/>
            </a:endParaRPr>
          </a:p>
        </p:txBody>
      </p:sp>
      <p:sp useBgFill="1">
        <p:nvSpPr>
          <p:cNvPr id="42561" name="Rectangle 42560">
            <a:extLst>
              <a:ext uri="{FF2B5EF4-FFF2-40B4-BE49-F238E27FC236}">
                <a16:creationId xmlns:a16="http://schemas.microsoft.com/office/drawing/2014/main" id="{1B2C2BBB-2AF1-EB23-D2CD-5AAE4A4B3F82}"/>
              </a:ext>
            </a:extLst>
          </p:cNvPr>
          <p:cNvSpPr>
            <a:spLocks noGrp="1" noChangeArrowheads="1"/>
          </p:cNvSpPr>
          <p:nvPr>
            <p:custDataLst>
              <p:tags r:id="rId25"/>
            </p:custDataLst>
          </p:nvPr>
        </p:nvSpPr>
        <p:spPr bwMode="gray">
          <a:xfrm>
            <a:off x="1190625" y="4775200"/>
            <a:ext cx="425450" cy="122238"/>
          </a:xfrm>
          <a:prstGeom prst="rect">
            <a:avLst/>
          </a:prstGeom>
          <a:ln w="9525">
            <a:noFill/>
            <a:miter lim="800000"/>
            <a:headEnd/>
            <a:tailEnd/>
          </a:ln>
          <a:effectLst/>
        </p:spPr>
        <p:txBody>
          <a:bodyPr vert="horz" wrap="none" lIns="14288" tIns="0" rIns="14288" bIns="0" numCol="1" anchor="b"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8DDC8BD8-41FC-4480-8BD4-C95540376B32}" type="datetime'''''1''''''0''''''''8'''''''''',50''''''''''''''''''''''''0'">
              <a:rPr lang="en-US" altLang="en-US" sz="800" kern="0" smtClean="0">
                <a:effectLst/>
                <a:latin typeface="Daytona" panose="020B0604030500040204" pitchFamily="34" charset="0"/>
              </a:rPr>
              <a:pPr lvl="0" algn="ctr"/>
              <a:t>108,500</a:t>
            </a:fld>
            <a:endParaRPr lang="en-US" sz="800" kern="0" noProof="0">
              <a:latin typeface="Daytona" panose="020B0604030500040204" pitchFamily="34" charset="0"/>
              <a:sym typeface="Daytona" panose="020B0604030500040204" pitchFamily="34" charset="0"/>
            </a:endParaRPr>
          </a:p>
        </p:txBody>
      </p:sp>
      <p:sp useBgFill="1">
        <p:nvSpPr>
          <p:cNvPr id="42592" name="Rectangle 42591">
            <a:extLst>
              <a:ext uri="{FF2B5EF4-FFF2-40B4-BE49-F238E27FC236}">
                <a16:creationId xmlns:a16="http://schemas.microsoft.com/office/drawing/2014/main" id="{D0D158E8-1A55-BA37-594F-48D08F13DE33}"/>
              </a:ext>
            </a:extLst>
          </p:cNvPr>
          <p:cNvSpPr>
            <a:spLocks noGrp="1" noChangeArrowheads="1"/>
          </p:cNvSpPr>
          <p:nvPr>
            <p:custDataLst>
              <p:tags r:id="rId26"/>
            </p:custDataLst>
          </p:nvPr>
        </p:nvSpPr>
        <p:spPr bwMode="gray">
          <a:xfrm>
            <a:off x="1163638" y="4530725"/>
            <a:ext cx="425450" cy="122238"/>
          </a:xfrm>
          <a:prstGeom prst="rect">
            <a:avLst/>
          </a:prstGeom>
          <a:ln w="9525">
            <a:noFill/>
            <a:miter lim="800000"/>
            <a:headEnd/>
            <a:tailEnd/>
          </a:ln>
          <a:effectLst/>
        </p:spPr>
        <p:txBody>
          <a:bodyPr vert="horz" wrap="none" lIns="14288" tIns="0" rIns="14288"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fld id="{0F744DB1-E089-4A65-995A-808FA376C5BF}" type="datetime'''''''''''''''''''''''''''1''''2''''''4'',''''0''''''00'''">
              <a:rPr lang="en-US" altLang="en-US" sz="800" kern="0" smtClean="0">
                <a:effectLst/>
                <a:latin typeface="Daytona" panose="020B0604030500040204" pitchFamily="34" charset="0"/>
                <a:sym typeface="Daytona" panose="020B0604030500040204" pitchFamily="34" charset="0"/>
              </a:rPr>
              <a:pPr lvl="0"/>
              <a:t>124,000</a:t>
            </a:fld>
            <a:endParaRPr lang="en-US" sz="800" kern="0" noProof="0">
              <a:latin typeface="Daytona" panose="020B0604030500040204" pitchFamily="34" charset="0"/>
              <a:sym typeface="Daytona" panose="020B0604030500040204" pitchFamily="34" charset="0"/>
            </a:endParaRPr>
          </a:p>
        </p:txBody>
      </p:sp>
      <p:sp useBgFill="1">
        <p:nvSpPr>
          <p:cNvPr id="2061" name="Rectangle 2060">
            <a:extLst>
              <a:ext uri="{FF2B5EF4-FFF2-40B4-BE49-F238E27FC236}">
                <a16:creationId xmlns:a16="http://schemas.microsoft.com/office/drawing/2014/main" id="{A6E22FD0-91E3-8867-9B7B-168CA99D57D4}"/>
              </a:ext>
            </a:extLst>
          </p:cNvPr>
          <p:cNvSpPr>
            <a:spLocks noGrp="1" noChangeArrowheads="1"/>
          </p:cNvSpPr>
          <p:nvPr>
            <p:custDataLst>
              <p:tags r:id="rId27"/>
            </p:custDataLst>
          </p:nvPr>
        </p:nvSpPr>
        <p:spPr bwMode="gray">
          <a:xfrm>
            <a:off x="1190625" y="4303713"/>
            <a:ext cx="425450" cy="122238"/>
          </a:xfrm>
          <a:prstGeom prst="rect">
            <a:avLst/>
          </a:prstGeom>
          <a:ln w="9525">
            <a:noFill/>
            <a:miter lim="800000"/>
            <a:headEnd/>
            <a:tailEnd/>
          </a:ln>
          <a:effectLst/>
        </p:spPr>
        <p:txBody>
          <a:bodyPr vert="horz" wrap="none" lIns="14288" tIns="0" rIns="14288" bIns="0" numCol="1" anchor="b"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9C37E3D6-3357-456F-9DC2-863ABFDD7DC0}" type="datetime'''1''''''''''''3''''''''''''3'''''''''',0''''0''''0'''''''''">
              <a:rPr lang="en-US" altLang="en-US" sz="800" kern="0" smtClean="0">
                <a:effectLst/>
                <a:latin typeface="Daytona" panose="020B0604030500040204" pitchFamily="34" charset="0"/>
                <a:sym typeface="Daytona" panose="020B0604030500040204" pitchFamily="34" charset="0"/>
              </a:rPr>
              <a:pPr lvl="0" algn="ctr"/>
              <a:t>133,000</a:t>
            </a:fld>
            <a:endParaRPr lang="en-US" sz="800" kern="0" noProof="0">
              <a:latin typeface="Daytona" panose="020B0604030500040204" pitchFamily="34" charset="0"/>
              <a:sym typeface="Daytona" panose="020B0604030500040204" pitchFamily="34" charset="0"/>
            </a:endParaRPr>
          </a:p>
        </p:txBody>
      </p:sp>
      <p:sp>
        <p:nvSpPr>
          <p:cNvPr id="36" name="Rectangle 35">
            <a:extLst>
              <a:ext uri="{FF2B5EF4-FFF2-40B4-BE49-F238E27FC236}">
                <a16:creationId xmlns:a16="http://schemas.microsoft.com/office/drawing/2014/main" id="{0D0F78C4-6C3A-F44D-A0DC-8CA66FE7D7CF}"/>
              </a:ext>
            </a:extLst>
          </p:cNvPr>
          <p:cNvSpPr>
            <a:spLocks noGrp="1" noChangeArrowheads="1"/>
          </p:cNvSpPr>
          <p:nvPr>
            <p:custDataLst>
              <p:tags r:id="rId28"/>
            </p:custDataLst>
          </p:nvPr>
        </p:nvSpPr>
        <p:spPr bwMode="auto">
          <a:xfrm>
            <a:off x="1233488" y="6138863"/>
            <a:ext cx="33972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C0C110D1-9755-4087-BEEF-22CB7FFC1147}" type="datetime'X-''''''''T''''''''''''''''''''r''''''''''''''''ai''''''l'''''">
              <a:rPr lang="en-US" altLang="en-US" sz="800" kern="0" smtClean="0">
                <a:latin typeface="Daytona" panose="020B0604030500040204" pitchFamily="34" charset="0"/>
              </a:rPr>
              <a:pPr lvl="0" algn="ctr"/>
              <a:t>X-Trail</a:t>
            </a:fld>
            <a:endParaRPr lang="en-US" sz="800" kern="0" noProof="0">
              <a:latin typeface="Daytona" panose="020B0604030500040204" pitchFamily="34" charset="0"/>
              <a:sym typeface="Daytona" panose="020B0604030500040204" pitchFamily="34" charset="0"/>
            </a:endParaRPr>
          </a:p>
        </p:txBody>
      </p:sp>
      <p:sp>
        <p:nvSpPr>
          <p:cNvPr id="38" name="Rectangle 37">
            <a:extLst>
              <a:ext uri="{FF2B5EF4-FFF2-40B4-BE49-F238E27FC236}">
                <a16:creationId xmlns:a16="http://schemas.microsoft.com/office/drawing/2014/main" id="{C414CA71-66D9-9586-530D-88FB7530FAB4}"/>
              </a:ext>
            </a:extLst>
          </p:cNvPr>
          <p:cNvSpPr>
            <a:spLocks noGrp="1" noChangeArrowheads="1"/>
          </p:cNvSpPr>
          <p:nvPr>
            <p:custDataLst>
              <p:tags r:id="rId29"/>
            </p:custDataLst>
          </p:nvPr>
        </p:nvSpPr>
        <p:spPr bwMode="auto">
          <a:xfrm>
            <a:off x="1824038" y="6138863"/>
            <a:ext cx="374650"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B6C7420C-46E0-4C8D-A719-4980195F267F}" type="datetime'''''C''''''''''''a''''p''''''''''t''i''''''va'''''''''''''''''">
              <a:rPr lang="en-US" altLang="en-US" sz="800" kern="0" smtClean="0">
                <a:latin typeface="Daytona" panose="020B0604030500040204" pitchFamily="34" charset="0"/>
              </a:rPr>
              <a:pPr lvl="0" algn="ctr"/>
              <a:t>Captiva</a:t>
            </a:fld>
            <a:endParaRPr lang="en-US" sz="800" kern="0" noProof="0">
              <a:latin typeface="Daytona" panose="020B0604030500040204" pitchFamily="34" charset="0"/>
              <a:sym typeface="Daytona" panose="020B0604030500040204" pitchFamily="34" charset="0"/>
            </a:endParaRPr>
          </a:p>
        </p:txBody>
      </p:sp>
      <p:sp>
        <p:nvSpPr>
          <p:cNvPr id="41" name="Rectangle 40">
            <a:extLst>
              <a:ext uri="{FF2B5EF4-FFF2-40B4-BE49-F238E27FC236}">
                <a16:creationId xmlns:a16="http://schemas.microsoft.com/office/drawing/2014/main" id="{B5CFED99-48B6-3F0D-A3C6-30A9A6B374F8}"/>
              </a:ext>
            </a:extLst>
          </p:cNvPr>
          <p:cNvSpPr>
            <a:spLocks noGrp="1" noChangeArrowheads="1"/>
          </p:cNvSpPr>
          <p:nvPr>
            <p:custDataLst>
              <p:tags r:id="rId30"/>
            </p:custDataLst>
          </p:nvPr>
        </p:nvSpPr>
        <p:spPr bwMode="auto">
          <a:xfrm>
            <a:off x="2365375" y="6138863"/>
            <a:ext cx="50482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E51D5161-EEE5-4F4C-A46E-F9A7F8D16149}" type="datetime'''''''''''''O''''u''t''''l''a''''n''''''''''''''der'''">
              <a:rPr lang="en-US" altLang="en-US" sz="800" kern="0" smtClean="0">
                <a:latin typeface="Daytona" panose="020B0604030500040204" pitchFamily="34" charset="0"/>
              </a:rPr>
              <a:pPr lvl="0" algn="ctr"/>
              <a:t>Outlander</a:t>
            </a:fld>
            <a:endParaRPr lang="en-US" sz="800" kern="0" noProof="0">
              <a:latin typeface="Daytona" panose="020B0604030500040204" pitchFamily="34" charset="0"/>
              <a:sym typeface="Daytona" panose="020B0604030500040204" pitchFamily="34" charset="0"/>
            </a:endParaRPr>
          </a:p>
        </p:txBody>
      </p:sp>
      <p:sp>
        <p:nvSpPr>
          <p:cNvPr id="44" name="Rectangle 43">
            <a:extLst>
              <a:ext uri="{FF2B5EF4-FFF2-40B4-BE49-F238E27FC236}">
                <a16:creationId xmlns:a16="http://schemas.microsoft.com/office/drawing/2014/main" id="{C90C31BB-42AC-47ED-F4C8-8C2B08EEF52F}"/>
              </a:ext>
            </a:extLst>
          </p:cNvPr>
          <p:cNvSpPr>
            <a:spLocks noGrp="1" noChangeArrowheads="1"/>
          </p:cNvSpPr>
          <p:nvPr>
            <p:custDataLst>
              <p:tags r:id="rId31"/>
            </p:custDataLst>
          </p:nvPr>
        </p:nvSpPr>
        <p:spPr bwMode="auto">
          <a:xfrm>
            <a:off x="3006725" y="6138863"/>
            <a:ext cx="434975"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289FBC51-A2D5-46AA-BBFA-AEE5C82F7462}" type="datetime'''''''''''''Te''rri''''t''''''o''''''''''''r''y'">
              <a:rPr lang="en-US" altLang="en-US" sz="800" kern="0" smtClean="0">
                <a:latin typeface="Daytona" panose="020B0604030500040204" pitchFamily="34" charset="0"/>
              </a:rPr>
              <a:pPr lvl="0" algn="ctr"/>
              <a:t>Territory</a:t>
            </a:fld>
            <a:endParaRPr lang="en-US" sz="800" kern="0" noProof="0">
              <a:latin typeface="Daytona" panose="020B0604030500040204" pitchFamily="34" charset="0"/>
              <a:sym typeface="Daytona" panose="020B0604030500040204" pitchFamily="34" charset="0"/>
            </a:endParaRPr>
          </a:p>
        </p:txBody>
      </p:sp>
      <p:sp>
        <p:nvSpPr>
          <p:cNvPr id="47" name="Rectangle 46">
            <a:extLst>
              <a:ext uri="{FF2B5EF4-FFF2-40B4-BE49-F238E27FC236}">
                <a16:creationId xmlns:a16="http://schemas.microsoft.com/office/drawing/2014/main" id="{F82CE48E-FB5E-B0EB-C232-8DE051B31A43}"/>
              </a:ext>
            </a:extLst>
          </p:cNvPr>
          <p:cNvSpPr>
            <a:spLocks noGrp="1" noChangeArrowheads="1"/>
          </p:cNvSpPr>
          <p:nvPr>
            <p:custDataLst>
              <p:tags r:id="rId32"/>
            </p:custDataLst>
          </p:nvPr>
        </p:nvSpPr>
        <p:spPr bwMode="auto">
          <a:xfrm>
            <a:off x="3690938" y="6138863"/>
            <a:ext cx="279400" cy="12223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Lst>
        </p:spPr>
        <p:txBody>
          <a:bodyPr vert="horz" wrap="none" lIns="0" tIns="0" rIns="0" bIns="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fld id="{6470C44D-1023-4C02-88A7-0E490814486F}" type="datetime'''''''''''R''''''''''''''''''''''''''''''''A''V''4'''''''''''">
              <a:rPr lang="en-US" altLang="en-US" sz="800" kern="0" smtClean="0">
                <a:latin typeface="Daytona" panose="020B0604030500040204" pitchFamily="34" charset="0"/>
              </a:rPr>
              <a:pPr lvl="0" algn="ctr"/>
              <a:t>RAV4</a:t>
            </a:fld>
            <a:endParaRPr lang="en-US" sz="800" kern="0" noProof="0">
              <a:latin typeface="Daytona" panose="020B0604030500040204" pitchFamily="34" charset="0"/>
              <a:sym typeface="Daytona" panose="020B0604030500040204" pitchFamily="34" charset="0"/>
            </a:endParaRPr>
          </a:p>
        </p:txBody>
      </p:sp>
      <p:sp>
        <p:nvSpPr>
          <p:cNvPr id="33" name="Rectangle: Rounded Corners 32">
            <a:extLst>
              <a:ext uri="{FF2B5EF4-FFF2-40B4-BE49-F238E27FC236}">
                <a16:creationId xmlns:a16="http://schemas.microsoft.com/office/drawing/2014/main" id="{E006C6CF-781C-86F6-4855-447C0C28EE6F}"/>
              </a:ext>
            </a:extLst>
          </p:cNvPr>
          <p:cNvSpPr>
            <a:spLocks noGrp="1" noChangeArrowheads="1"/>
          </p:cNvSpPr>
          <p:nvPr>
            <p:custDataLst>
              <p:tags r:id="rId33"/>
            </p:custDataLst>
          </p:nvPr>
        </p:nvSpPr>
        <p:spPr bwMode="auto">
          <a:xfrm>
            <a:off x="10107613" y="5646738"/>
            <a:ext cx="1704975" cy="633413"/>
          </a:xfrm>
          <a:prstGeom prst="roundRect">
            <a:avLst>
              <a:gd name="adj" fmla="val 28321"/>
            </a:avLst>
          </a:prstGeom>
          <a:solidFill>
            <a:schemeClr val="bg1"/>
          </a:solidFill>
          <a:ln w="9525" cmpd="sng" algn="ctr">
            <a:solidFill>
              <a:schemeClr val="tx1"/>
            </a:solidFill>
            <a:miter lim="800000"/>
            <a:headEnd/>
            <a:tailEnd/>
          </a:ln>
          <a:effectLst/>
        </p:spPr>
        <p:txBody>
          <a:bodyPr vert="horz" wrap="none" lIns="0" tIns="0" rIns="0" bIns="0" numCol="1" anchor="ctr"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endParaRPr lang="en-US" altLang="en-US" sz="900" kern="0">
              <a:effectLst/>
              <a:latin typeface="Daytona" panose="020B0604030500040204" pitchFamily="34" charset="0"/>
              <a:sym typeface="Daytona" panose="020B0604030500040204" pitchFamily="34" charset="0"/>
            </a:endParaRPr>
          </a:p>
          <a:p>
            <a:pPr lvl="0" algn="ctr"/>
            <a:r>
              <a:rPr lang="en-US" altLang="en-US" sz="900" b="1" kern="0">
                <a:effectLst/>
                <a:latin typeface="Daytona" panose="020B0604030500040204" pitchFamily="34" charset="0"/>
                <a:sym typeface="Daytona" panose="020B0604030500040204" pitchFamily="34" charset="0"/>
              </a:rPr>
              <a:t>RAV4 </a:t>
            </a:r>
          </a:p>
          <a:p>
            <a:pPr algn="ctr"/>
            <a:r>
              <a:rPr lang="en-US" altLang="en-US" sz="900" kern="0">
                <a:latin typeface="Daytona" panose="020B0604030500040204" pitchFamily="34" charset="0"/>
                <a:sym typeface="Daytona" panose="020B0604030500040204" pitchFamily="34" charset="0"/>
              </a:rPr>
              <a:t>ICE / FWD / 2.5L</a:t>
            </a:r>
            <a:endParaRPr lang="en-US" altLang="en-US" sz="900" b="1" kern="0">
              <a:latin typeface="Daytona" panose="020B0604030500040204" pitchFamily="34" charset="0"/>
              <a:sym typeface="Daytona" panose="020B0604030500040204" pitchFamily="34" charset="0"/>
            </a:endParaRPr>
          </a:p>
          <a:p>
            <a:pPr algn="ctr"/>
            <a:r>
              <a:rPr lang="en-US" altLang="en-US" sz="900" kern="0">
                <a:effectLst/>
                <a:latin typeface="Daytona" panose="020B0604030500040204" pitchFamily="34" charset="0"/>
                <a:sym typeface="Daytona" panose="020B0604030500040204" pitchFamily="34" charset="0"/>
              </a:rPr>
              <a:t>Starting Price – AED 99,900</a:t>
            </a:r>
            <a:br>
              <a:rPr lang="en-US" altLang="en-US" sz="900" kern="0">
                <a:effectLst/>
                <a:latin typeface="Daytona" panose="020B0604030500040204" pitchFamily="34" charset="0"/>
                <a:sym typeface="Daytona" panose="020B0604030500040204" pitchFamily="34" charset="0"/>
              </a:rPr>
            </a:br>
            <a:r>
              <a:rPr lang="en-US" altLang="en-US" sz="900" kern="0">
                <a:effectLst/>
                <a:latin typeface="Daytona" panose="020B0604030500040204" pitchFamily="34" charset="0"/>
                <a:sym typeface="Daytona" panose="020B0604030500040204" pitchFamily="34" charset="0"/>
              </a:rPr>
              <a:t>Market Share – 10%</a:t>
            </a:r>
          </a:p>
          <a:p>
            <a:pPr lvl="0" algn="ctr"/>
            <a:endParaRPr lang="en-US" sz="900" kern="0" noProof="0">
              <a:latin typeface="Daytona" panose="020B0604030500040204" pitchFamily="34" charset="0"/>
              <a:sym typeface="Daytona" panose="020B0604030500040204" pitchFamily="34" charset="0"/>
            </a:endParaRPr>
          </a:p>
        </p:txBody>
      </p:sp>
      <p:pic>
        <p:nvPicPr>
          <p:cNvPr id="3" name="图片 3">
            <a:extLst>
              <a:ext uri="{FF2B5EF4-FFF2-40B4-BE49-F238E27FC236}">
                <a16:creationId xmlns:a16="http://schemas.microsoft.com/office/drawing/2014/main" id="{9A5AE4D6-3C58-3C20-F703-0CC4788F9C4E}"/>
              </a:ext>
            </a:extLst>
          </p:cNvPr>
          <p:cNvPicPr>
            <a:picLocks noChangeAspect="1"/>
          </p:cNvPicPr>
          <p:nvPr/>
        </p:nvPicPr>
        <p:blipFill rotWithShape="1">
          <a:blip r:embed="rId41"/>
          <a:srcRect l="5843" t="25609" r="5843" b="25609"/>
          <a:stretch/>
        </p:blipFill>
        <p:spPr>
          <a:xfrm>
            <a:off x="2073274" y="559198"/>
            <a:ext cx="3028950" cy="1673142"/>
          </a:xfrm>
          <a:prstGeom prst="rect">
            <a:avLst/>
          </a:prstGeom>
        </p:spPr>
      </p:pic>
      <p:pic>
        <p:nvPicPr>
          <p:cNvPr id="42580" name="Picture 2" descr="X-TRAIL S 2WD 5 Seats S">
            <a:extLst>
              <a:ext uri="{FF2B5EF4-FFF2-40B4-BE49-F238E27FC236}">
                <a16:creationId xmlns:a16="http://schemas.microsoft.com/office/drawing/2014/main" id="{5B55B451-4141-3EC1-671E-8558ECF8990C}"/>
              </a:ext>
            </a:extLst>
          </p:cNvPr>
          <p:cNvPicPr>
            <a:picLocks noChangeAspect="1" noChangeArrowheads="1"/>
          </p:cNvPicPr>
          <p:nvPr/>
        </p:nvPicPr>
        <p:blipFill rotWithShape="1">
          <a:blip r:embed="rId42">
            <a:extLst>
              <a:ext uri="{28A0092B-C50C-407E-A947-70E740481C1C}">
                <a14:useLocalDpi xmlns:a14="http://schemas.microsoft.com/office/drawing/2010/main" val="0"/>
              </a:ext>
            </a:extLst>
          </a:blip>
          <a:srcRect l="6183" t="15141" r="7258" b="10882"/>
          <a:stretch/>
        </p:blipFill>
        <p:spPr bwMode="auto">
          <a:xfrm>
            <a:off x="7499124" y="414338"/>
            <a:ext cx="1904053" cy="10271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olar-white">
            <a:extLst>
              <a:ext uri="{FF2B5EF4-FFF2-40B4-BE49-F238E27FC236}">
                <a16:creationId xmlns:a16="http://schemas.microsoft.com/office/drawing/2014/main" id="{0CD35EB4-342A-F5F6-2504-BF79D040FE20}"/>
              </a:ext>
            </a:extLst>
          </p:cNvPr>
          <p:cNvPicPr>
            <a:picLocks noChangeAspect="1" noChangeArrowheads="1"/>
          </p:cNvPicPr>
          <p:nvPr/>
        </p:nvPicPr>
        <p:blipFill rotWithShape="1">
          <a:blip r:embed="rId43">
            <a:extLst>
              <a:ext uri="{28A0092B-C50C-407E-A947-70E740481C1C}">
                <a14:useLocalDpi xmlns:a14="http://schemas.microsoft.com/office/drawing/2010/main" val="0"/>
              </a:ext>
            </a:extLst>
          </a:blip>
          <a:srcRect l="14382" t="11461" r="14382" b="11461"/>
          <a:stretch/>
        </p:blipFill>
        <p:spPr bwMode="auto">
          <a:xfrm>
            <a:off x="7443204" y="1628379"/>
            <a:ext cx="2015892" cy="1090613"/>
          </a:xfrm>
          <a:prstGeom prst="rect">
            <a:avLst/>
          </a:prstGeom>
          <a:noFill/>
          <a:extLst>
            <a:ext uri="{909E8E84-426E-40DD-AFC4-6F175D3DCCD1}">
              <a14:hiddenFill xmlns:a14="http://schemas.microsoft.com/office/drawing/2010/main">
                <a:solidFill>
                  <a:srgbClr val="FFFFFF"/>
                </a:solidFill>
              </a14:hiddenFill>
            </a:ext>
          </a:extLst>
        </p:spPr>
      </p:pic>
      <p:sp>
        <p:nvSpPr>
          <p:cNvPr id="42622" name="Rectangle 42621">
            <a:extLst>
              <a:ext uri="{FF2B5EF4-FFF2-40B4-BE49-F238E27FC236}">
                <a16:creationId xmlns:a16="http://schemas.microsoft.com/office/drawing/2014/main" id="{A0D97930-8DC8-2D59-4DEF-2F77FDF7565A}"/>
              </a:ext>
            </a:extLst>
          </p:cNvPr>
          <p:cNvSpPr/>
          <p:nvPr/>
        </p:nvSpPr>
        <p:spPr>
          <a:xfrm>
            <a:off x="7493839" y="4779963"/>
            <a:ext cx="113009" cy="16510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pic>
        <p:nvPicPr>
          <p:cNvPr id="1040" name="Picture 16">
            <a:extLst>
              <a:ext uri="{FF2B5EF4-FFF2-40B4-BE49-F238E27FC236}">
                <a16:creationId xmlns:a16="http://schemas.microsoft.com/office/drawing/2014/main" id="{5D3D76BD-1A93-CBE0-2722-56F9F5A16860}"/>
              </a:ext>
            </a:extLst>
          </p:cNvPr>
          <p:cNvPicPr>
            <a:picLocks noChangeAspect="1" noChangeArrowheads="1"/>
          </p:cNvPicPr>
          <p:nvPr/>
        </p:nvPicPr>
        <p:blipFill rotWithShape="1">
          <a:blip r:embed="rId44">
            <a:extLst>
              <a:ext uri="{28A0092B-C50C-407E-A947-70E740481C1C}">
                <a14:useLocalDpi xmlns:a14="http://schemas.microsoft.com/office/drawing/2010/main" val="0"/>
              </a:ext>
            </a:extLst>
          </a:blip>
          <a:srcRect l="3845" t="26183" r="4181" b="13297"/>
          <a:stretch/>
        </p:blipFill>
        <p:spPr bwMode="auto">
          <a:xfrm>
            <a:off x="7444241" y="5494338"/>
            <a:ext cx="2012429" cy="9398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Ford Territory Price in UAE, Images, Specs &amp; Features">
            <a:extLst>
              <a:ext uri="{FF2B5EF4-FFF2-40B4-BE49-F238E27FC236}">
                <a16:creationId xmlns:a16="http://schemas.microsoft.com/office/drawing/2014/main" id="{7B700E36-42A8-A37D-764F-37037E98B569}"/>
              </a:ext>
            </a:extLst>
          </p:cNvPr>
          <p:cNvPicPr>
            <a:picLocks noChangeAspect="1" noChangeArrowheads="1"/>
          </p:cNvPicPr>
          <p:nvPr/>
        </p:nvPicPr>
        <p:blipFill rotWithShape="1">
          <a:blip r:embed="rId45">
            <a:extLst>
              <a:ext uri="{28A0092B-C50C-407E-A947-70E740481C1C}">
                <a14:useLocalDpi xmlns:a14="http://schemas.microsoft.com/office/drawing/2010/main" val="0"/>
              </a:ext>
            </a:extLst>
          </a:blip>
          <a:srcRect l="8754" t="9383" b="7512"/>
          <a:stretch/>
        </p:blipFill>
        <p:spPr bwMode="auto">
          <a:xfrm>
            <a:off x="7485782" y="4319986"/>
            <a:ext cx="1930736" cy="990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w Mitsubishi Outlander Photos, Prices And Specs in UAE">
            <a:extLst>
              <a:ext uri="{FF2B5EF4-FFF2-40B4-BE49-F238E27FC236}">
                <a16:creationId xmlns:a16="http://schemas.microsoft.com/office/drawing/2014/main" id="{759B71A9-C89F-7544-F9CB-745A97FD4DD0}"/>
              </a:ext>
            </a:extLst>
          </p:cNvPr>
          <p:cNvPicPr>
            <a:picLocks noChangeAspect="1" noChangeArrowheads="1"/>
          </p:cNvPicPr>
          <p:nvPr/>
        </p:nvPicPr>
        <p:blipFill rotWithShape="1">
          <a:blip r:embed="rId46">
            <a:extLst>
              <a:ext uri="{28A0092B-C50C-407E-A947-70E740481C1C}">
                <a14:useLocalDpi xmlns:a14="http://schemas.microsoft.com/office/drawing/2010/main" val="0"/>
              </a:ext>
            </a:extLst>
          </a:blip>
          <a:srcRect t="9140" b="9140"/>
          <a:stretch/>
        </p:blipFill>
        <p:spPr bwMode="auto">
          <a:xfrm>
            <a:off x="7382461" y="2905920"/>
            <a:ext cx="2002170" cy="1227138"/>
          </a:xfrm>
          <a:prstGeom prst="rect">
            <a:avLst/>
          </a:prstGeom>
          <a:noFill/>
          <a:extLst>
            <a:ext uri="{909E8E84-426E-40DD-AFC4-6F175D3DCCD1}">
              <a14:hiddenFill xmlns:a14="http://schemas.microsoft.com/office/drawing/2010/main">
                <a:solidFill>
                  <a:srgbClr val="FFFFFF"/>
                </a:solidFill>
              </a14:hiddenFill>
            </a:ext>
          </a:extLst>
        </p:spPr>
      </p:pic>
      <p:sp>
        <p:nvSpPr>
          <p:cNvPr id="42671" name="Rectangle: Rounded Corners 42670">
            <a:extLst>
              <a:ext uri="{FF2B5EF4-FFF2-40B4-BE49-F238E27FC236}">
                <a16:creationId xmlns:a16="http://schemas.microsoft.com/office/drawing/2014/main" id="{32182589-ED92-EA0A-1B41-25BDCD5B6177}"/>
              </a:ext>
            </a:extLst>
          </p:cNvPr>
          <p:cNvSpPr/>
          <p:nvPr/>
        </p:nvSpPr>
        <p:spPr>
          <a:xfrm>
            <a:off x="3940175" y="3968750"/>
            <a:ext cx="404813" cy="95250"/>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HEV</a:t>
            </a:r>
          </a:p>
        </p:txBody>
      </p:sp>
      <p:sp>
        <p:nvSpPr>
          <p:cNvPr id="42672" name="Rectangle 42671">
            <a:extLst>
              <a:ext uri="{FF2B5EF4-FFF2-40B4-BE49-F238E27FC236}">
                <a16:creationId xmlns:a16="http://schemas.microsoft.com/office/drawing/2014/main" id="{E70FDDA4-577D-A4A3-9111-FD7EED66BD2B}"/>
              </a:ext>
            </a:extLst>
          </p:cNvPr>
          <p:cNvSpPr/>
          <p:nvPr/>
        </p:nvSpPr>
        <p:spPr>
          <a:xfrm>
            <a:off x="3887788" y="3943350"/>
            <a:ext cx="501650" cy="241300"/>
          </a:xfrm>
          <a:prstGeom prst="rect">
            <a:avLst/>
          </a:prstGeom>
          <a:noFill/>
          <a:ln w="9525">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42821" name="Rectangle: Rounded Corners 42820">
            <a:extLst>
              <a:ext uri="{FF2B5EF4-FFF2-40B4-BE49-F238E27FC236}">
                <a16:creationId xmlns:a16="http://schemas.microsoft.com/office/drawing/2014/main" id="{07EC9760-5F9A-3B50-AA32-CF26ED41F1AC}"/>
              </a:ext>
            </a:extLst>
          </p:cNvPr>
          <p:cNvSpPr/>
          <p:nvPr/>
        </p:nvSpPr>
        <p:spPr>
          <a:xfrm>
            <a:off x="3941445" y="4641850"/>
            <a:ext cx="404813" cy="95250"/>
          </a:xfrm>
          <a:prstGeom prst="roundRect">
            <a:avLst/>
          </a:prstGeom>
          <a:solidFill>
            <a:srgbClr val="92D05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a:t>HEV</a:t>
            </a:r>
          </a:p>
        </p:txBody>
      </p:sp>
      <p:sp>
        <p:nvSpPr>
          <p:cNvPr id="42822" name="Rectangle 42821">
            <a:extLst>
              <a:ext uri="{FF2B5EF4-FFF2-40B4-BE49-F238E27FC236}">
                <a16:creationId xmlns:a16="http://schemas.microsoft.com/office/drawing/2014/main" id="{C025BCD5-7614-65C6-5133-99C2317E1925}"/>
              </a:ext>
            </a:extLst>
          </p:cNvPr>
          <p:cNvSpPr/>
          <p:nvPr/>
        </p:nvSpPr>
        <p:spPr>
          <a:xfrm>
            <a:off x="3889058" y="4621530"/>
            <a:ext cx="501650" cy="234950"/>
          </a:xfrm>
          <a:prstGeom prst="rect">
            <a:avLst/>
          </a:prstGeom>
          <a:noFill/>
          <a:ln w="9525">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42839" name="Rectangle 42838">
            <a:extLst>
              <a:ext uri="{FF2B5EF4-FFF2-40B4-BE49-F238E27FC236}">
                <a16:creationId xmlns:a16="http://schemas.microsoft.com/office/drawing/2014/main" id="{434DC390-AB77-12A9-B4C8-66C7EA9939E5}"/>
              </a:ext>
            </a:extLst>
          </p:cNvPr>
          <p:cNvSpPr>
            <a:spLocks noGrp="1" noChangeArrowheads="1"/>
          </p:cNvSpPr>
          <p:nvPr>
            <p:custDataLst>
              <p:tags r:id="rId34"/>
            </p:custDataLst>
          </p:nvPr>
        </p:nvSpPr>
        <p:spPr bwMode="auto">
          <a:xfrm>
            <a:off x="676275" y="4800600"/>
            <a:ext cx="263525" cy="153988"/>
          </a:xfrm>
          <a:prstGeom prst="rect">
            <a:avLst/>
          </a:prstGeom>
          <a:solidFill>
            <a:schemeClr val="bg1"/>
          </a:solidFill>
          <a:ln w="9525">
            <a:noFill/>
            <a:miter lim="800000"/>
            <a:headEnd/>
            <a:tailEnd/>
          </a:ln>
          <a:effectLst/>
        </p:spPr>
        <p:txBody>
          <a:bodyPr vert="horz" wrap="none" lIns="0" tIns="30163" rIns="0" bIns="31750"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noProof="0">
                <a:latin typeface="Daytona" panose="020B0604030500040204" pitchFamily="34" charset="0"/>
                <a:sym typeface="Daytona" panose="020B0604030500040204" pitchFamily="34" charset="0"/>
              </a:rPr>
              <a:t>Design</a:t>
            </a:r>
          </a:p>
        </p:txBody>
      </p:sp>
      <p:sp>
        <p:nvSpPr>
          <p:cNvPr id="42840" name="Rectangle 42839">
            <a:extLst>
              <a:ext uri="{FF2B5EF4-FFF2-40B4-BE49-F238E27FC236}">
                <a16:creationId xmlns:a16="http://schemas.microsoft.com/office/drawing/2014/main" id="{3A98DA1B-C258-E42A-514B-5A287C42674B}"/>
              </a:ext>
            </a:extLst>
          </p:cNvPr>
          <p:cNvSpPr>
            <a:spLocks noGrp="1" noChangeArrowheads="1"/>
          </p:cNvSpPr>
          <p:nvPr>
            <p:custDataLst>
              <p:tags r:id="rId35"/>
            </p:custDataLst>
          </p:nvPr>
        </p:nvSpPr>
        <p:spPr bwMode="auto">
          <a:xfrm>
            <a:off x="688975" y="3956050"/>
            <a:ext cx="263525" cy="152400"/>
          </a:xfrm>
          <a:prstGeom prst="rect">
            <a:avLst/>
          </a:prstGeom>
          <a:solidFill>
            <a:schemeClr val="bg1"/>
          </a:solidFill>
          <a:ln w="9525">
            <a:noFill/>
            <a:miter lim="800000"/>
            <a:headEnd/>
            <a:tailEnd/>
          </a:ln>
          <a:effectLst/>
        </p:spPr>
        <p:txBody>
          <a:bodyPr vert="horz" wrap="none" lIns="0" tIns="30163" rIns="0" bIns="30163" numCol="1" anchor="t" anchorCtr="0" compatLnSpc="1">
            <a:prstTxWarp prst="textNoShape">
              <a:avLst/>
            </a:prstTxWarp>
            <a:noAutofit/>
          </a:bodyPr>
          <a:lstStyle>
            <a:lvl1pPr marL="0" indent="0" algn="l" defTabSz="913526" rtl="0" eaLnBrk="1" fontAlgn="base" hangingPunct="1">
              <a:spcBef>
                <a:spcPct val="0"/>
              </a:spcBef>
              <a:spcAft>
                <a:spcPct val="0"/>
              </a:spcAft>
              <a:buClr>
                <a:schemeClr val="tx2"/>
              </a:buClr>
              <a:defRPr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32" baseline="0">
                <a:solidFill>
                  <a:schemeClr val="tx1"/>
                </a:solidFill>
                <a:latin typeface="+mn-lt"/>
              </a:defRPr>
            </a:lvl9pPr>
          </a:lstStyle>
          <a:p>
            <a:pPr lvl="0" algn="ctr"/>
            <a:r>
              <a:rPr lang="en-US" sz="600" b="1" kern="0">
                <a:latin typeface="Daytona" panose="020B0604030500040204" pitchFamily="34" charset="0"/>
                <a:sym typeface="Daytona" panose="020B0604030500040204" pitchFamily="34" charset="0"/>
              </a:rPr>
              <a:t>Premium</a:t>
            </a:r>
            <a:endParaRPr lang="en-US" sz="600" b="1" kern="0" noProof="0">
              <a:latin typeface="Daytona" panose="020B0604030500040204" pitchFamily="34" charset="0"/>
              <a:sym typeface="Daytona" panose="020B0604030500040204" pitchFamily="34" charset="0"/>
            </a:endParaRPr>
          </a:p>
        </p:txBody>
      </p:sp>
      <p:cxnSp>
        <p:nvCxnSpPr>
          <p:cNvPr id="54" name="Straight Connector 53">
            <a:extLst>
              <a:ext uri="{FF2B5EF4-FFF2-40B4-BE49-F238E27FC236}">
                <a16:creationId xmlns:a16="http://schemas.microsoft.com/office/drawing/2014/main" id="{DD939385-82E2-B27F-5D8F-07CB1CB18CBE}"/>
              </a:ext>
            </a:extLst>
          </p:cNvPr>
          <p:cNvCxnSpPr/>
          <p:nvPr/>
        </p:nvCxnSpPr>
        <p:spPr>
          <a:xfrm>
            <a:off x="7250430" y="679450"/>
            <a:ext cx="0" cy="58864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C9E7040-B8D9-50D8-5BB9-6D3F1BEDD9FF}"/>
              </a:ext>
            </a:extLst>
          </p:cNvPr>
          <p:cNvCxnSpPr>
            <a:cxnSpLocks/>
          </p:cNvCxnSpPr>
          <p:nvPr/>
        </p:nvCxnSpPr>
        <p:spPr>
          <a:xfrm>
            <a:off x="99060" y="3143250"/>
            <a:ext cx="7149465"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62781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6_x_k.Kc4Iw.DJ1nLAOntQ"/>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wtmcoaFzT7clPWEt0qe_A"/>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eSIUM5zl4fErrFbrj0WyYQ"/>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8Xf5MdlA5Jj1GSHhNiKx1w"/>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tkVeZINjrqrjpmw5FK.O7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aZqaHcCI7xc1RzTzgioM9w"/>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nIiFVgbjSq_mNr5T3g22XA"/>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0d3UxGYj3tTeOrl3O.nSew"/>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X.sFuM87WWv9zhSUkHXhzQ"/>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kAorfYlEA5cZnZ_9.JRN0g"/>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a4EJOrm11DctVZpzjqS2u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eSIUM5zl4fErrFbrj0WyYQ"/>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JEReH0FgX6Em824F_roG7A"/>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WyVP.IuMgWxn1m9MUWH2dQ"/>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Faa5v8JOS8e5GtrA2TK1lw"/>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xxQuSnkK6pb7dSjC9CRwdg"/>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eXlROJBr7HbrKFFrcpCSFQ"/>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NEeU6o16keSPHTWX4zEfvA"/>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yL.1wdHbNtdCEYX6etXNWQ"/>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j3CgfdDuEgsRLIijEJ7Cfg"/>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2jA6YvrC__rYDrjobKMpQ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pWjR6gYVqu9.0dPfbBIuyQ"/>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cWGuU5_9ffQ.v6ZwDS0Tew"/>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wtmcoaFzT7clPWEt0qe_A"/>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6_x_k.Kc4Iw.DJ1nLAOntQ"/>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eSIUM5zl4fErrFbrj0WyYQ"/>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Tm5UhBLlLaMTdpJ3Dct5lQ"/>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9osPX61epSdLwwjRJ36QPg"/>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dSy98h9uM31bg3CygqAqNA"/>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oQcFkj6srfrBY51t715cXw"/>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K20ncEuvmwJPN7ZfzhM5tQ"/>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DRARJ_XXlATcGd96pJ3eA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cc.BAud2VdZhgwksteyR4w"/>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X.sFuM87WWv9zhSUkHXhzQ"/>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kAorfYlEA5cZnZ_9.JRN0g"/>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FsFC0bnRqWRAp5a7KO3wCg"/>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a4EJOrm11DctVZpzjqS2uw"/>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mlTJhwZZJjpEnO3.s1e7lA"/>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5JMLxkOeZKyvAVYllvSoPw"/>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eZT5brj03r87Y9csA6pzSw"/>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sk9aig4uXapJT.1r4j4Ueg"/>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aiX2hYC2gxLzFFq6DiuR_A"/>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xUtgINHmiBV7d_WfmG3z7A"/>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oqrBHvpjxciA2HnxxqHLRA"/>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DwrA1eUS22.6e61MOrbjTA"/>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JEReH0FgX6Em824F_roG7A"/>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WyVP.IuMgWxn1m9MUWH2dQ"/>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j3S87WcbSt0MfTQk32uyAQ"/>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Xo5pFj7MH47FsHCKIGG1Rg"/>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Faa5v8JOS8e5GtrA2TK1lw"/>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xxQuSnkK6pb7dSjC9CRwdg"/>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d3NSf6sRPN18WE5FHT8BtQ"/>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x7NOpjyl7Z1Gu27sw8X4Bw"/>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zQq7l7L5b6S2C0hMWISa1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zhJhIxBToi0VPbYprGq6ug"/>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0SQ.k4X6q01bE38vYXo9Qg"/>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sigAHxbYVBlejpH6OZTawg"/>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Rxb4p4dr_xcki69qI7Ck3g"/>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bGHm5gdD2M54b7J3.J5NEQ"/>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tkVeZINjrqrjpmw5FK.O7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je.4ThXuNqtdvpBV0Pkah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X.sFuM87WWv9zhSUkHXhz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kAorfYlEA5cZnZ_9.JRN0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NpmnrZ8vQpKPicA3hWDt9Q"/>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FsFC0bnRqWRAp5a7KO3wC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SNNo2YR7tnrbc9k6PEFMu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Z8t0.ic_FVTlaJOQebss1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F20yimqZO0Yvl3n0xmRj.A"/>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a4EJOrm11DctVZpzjqS2u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XoZU6Ie1mfwGCfdUo5DBT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DvcG2oxQBbRji6IfMR4H.w"/>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gag.0c.6LFW7BBH8UMOkqg"/>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WyVP.IuMgWxn1m9MUWH2d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Xo5pFj7MH47FsHCKIGG1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Faa5v8JOS8e5GtrA2TK1l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xxQuSnkK6pb7dSjC9CRwd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I1foDiV8zh5hcdfK665g7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_uMk1TYBn9FGEDrIEu0RV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I6upLCvSR8Uk7Rf.JqDqL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ftZI2SdbQugTGXXYCNcZ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1SWGJUCSl_n172Zz_Zwpk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DtYDwWg4ILnnS_IAaGs5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P9P2vr2UGaE7IJSaNuq9RA"/>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ikWoWL2cP9PomEJsWShhw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yG1qrvfZ_RkAfM2z2ZYavA"/>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7.IepHz7S9LjG5RByPw8lg"/>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RUuitu47oXh8xjniBgGW0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TAmwEUUfnSU3cNQdJEpAew"/>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JiR3jeJXY47hgPmqif50h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Vqlb1OgVAdlvclLbxQg7.g"/>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oISJGVkuJZZsUQ1bYwzr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SgwibVCQdxX2Tl0mM8wno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939icpDvQgccO0tO_9K6mw"/>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7A_8jEqTspYm.HknrntD6g"/>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2jA6YvrC__rYDrjobKMpQA"/>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uq1BvWNE2V2vUIZREfQWNg"/>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cWGuU5_9ffQ.v6ZwDS0Te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wtmcoaFzT7clPWEt0qe_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6_x_k.Kc4Iw.DJ1nLAOnt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eSIUM5zl4fErrFbrj0WyY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pWjR6gYVqu9.0dPfbBIuyQ"/>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cc.BAud2VdZhgwksteyR4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oqrBHvpjxciA2HnxxqHLR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2jA6YvrC__rYDrjobKMpQA"/>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tkVeZINjrqrjpmw5FK.O7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aZqaHcCI7xc1RzTzgioM9w"/>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nc1ezu7irErmlONhAPQntw"/>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X.sFuM87WWv9zhSUkHXhz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kAorfYlEA5cZnZ_9.JRN0g"/>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FsFC0bnRqWRAp5a7KO3wCg"/>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a4EJOrm11DctVZpzjqS2uw"/>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BcTA7URDmUAChNHhHfI0Ig"/>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24lpLsZXRY7JYR6CmrF99w"/>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uCl9SvSQ_NSDOCGXy8M0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uq1BvWNE2V2vUIZREfQWNg"/>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MbnYsjR4oGkF_MQc8jL4aQ"/>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p4IuWiLGwcPnzUe_rTIoKw"/>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xtOdC3bv5W57wmnk80JiS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JEReH0FgX6Em824F_roG7A"/>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NLm0Xzr5W8aE7Xo.e1bLPw"/>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gfx4z6S2JRIrFxbTy.f1fg"/>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et7.x3xloH.wmYu_Aux.Uw"/>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WyVP.IuMgWxn1m9MUWH2dQ"/>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Xo5pFj7MH47FsHCKIGG1Rg"/>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Faa5v8JOS8e5GtrA2TK1l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cWGuU5_9ffQ.v6ZwDS0Tew"/>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xxQuSnkK6pb7dSjC9CRwdg"/>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I1foDiV8zh5hcdfK665g7A"/>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_uMk1TYBn9FGEDrIEu0RVA"/>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shcWiyg02rjKI0sdcvYp5A"/>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7Fy5zpSY0ZQFrhmY9MvP_Q"/>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2jA6YvrC__rYDrjobKMpQ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cWGuU5_9ffQ.v6ZwDS0Tew"/>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X.sFuM87WWv9zhSUkHXhzQ"/>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a4EJOrm11DctVZpzjqS2u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wtmcoaFzT7clPWEt0qe_A"/>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JEReH0FgX6Em824F_roG7A"/>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WyVP.IuMgWxn1m9MUWH2dQ"/>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Xo5pFj7MH47FsHCKIGG1Rg"/>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dDMcFCJ43MSxx0.86RCXuQ"/>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L.L3ugPqy9L.zjyCWX2S6w"/>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NAw720vYfHxrQlyAlIA.d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narXlfTKCw97ANCqzMO5pw"/>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2jA6YvrC__rYDrjobKMpQA"/>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uq1BvWNE2V2vUIZREfQWN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2407</TotalTime>
  <Words>1710</Words>
  <Application>Microsoft Office PowerPoint</Application>
  <PresentationFormat>Widescreen</PresentationFormat>
  <Paragraphs>410</Paragraphs>
  <Slides>14</Slides>
  <Notes>3</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2" baseType="lpstr">
      <vt:lpstr>Aptos</vt:lpstr>
      <vt:lpstr>Aptos Display</vt:lpstr>
      <vt:lpstr>Arial</vt:lpstr>
      <vt:lpstr>Calibri</vt:lpstr>
      <vt:lpstr>Daytona</vt:lpstr>
      <vt:lpstr>Montserrat</vt:lpstr>
      <vt:lpstr>Office Theme</vt:lpstr>
      <vt:lpstr>think-cell Slide</vt:lpstr>
      <vt:lpstr>Handling Price Objections:  Creating and Selling Value Over Price</vt:lpstr>
      <vt:lpstr>PowerPoint Presentation</vt:lpstr>
      <vt:lpstr>PowerPoint Presentation</vt:lpstr>
      <vt:lpstr>PowerPoint Presentation</vt:lpstr>
      <vt:lpstr>PowerPoint Presentation</vt:lpstr>
      <vt:lpstr>PowerPoint Presentation</vt:lpstr>
      <vt:lpstr>BYD Trims &amp; Pricing</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Al Futtaim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Martin Hansson</dc:creator>
  <cp:lastModifiedBy>Fatma Alsagaf</cp:lastModifiedBy>
  <cp:revision>5</cp:revision>
  <dcterms:created xsi:type="dcterms:W3CDTF">2024-09-17T08:37:12Z</dcterms:created>
  <dcterms:modified xsi:type="dcterms:W3CDTF">2025-10-20T10:28:57Z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c4733f5-806e-453c-a6b2-8a6e2550356b_Enabled">
    <vt:lpwstr>true</vt:lpwstr>
  </property>
  <property fmtid="{D5CDD505-2E9C-101B-9397-08002B2CF9AE}" pid="3" name="MSIP_Label_ec4733f5-806e-453c-a6b2-8a6e2550356b_SetDate">
    <vt:lpwstr>2025-10-20T10:28:57Z</vt:lpwstr>
  </property>
  <property fmtid="{D5CDD505-2E9C-101B-9397-08002B2CF9AE}" pid="4" name="MSIP_Label_ec4733f5-806e-453c-a6b2-8a6e2550356b_Method">
    <vt:lpwstr>Standard</vt:lpwstr>
  </property>
  <property fmtid="{D5CDD505-2E9C-101B-9397-08002B2CF9AE}" pid="5" name="MSIP_Label_ec4733f5-806e-453c-a6b2-8a6e2550356b_Name">
    <vt:lpwstr>Internal Use</vt:lpwstr>
  </property>
  <property fmtid="{D5CDD505-2E9C-101B-9397-08002B2CF9AE}" pid="6" name="MSIP_Label_ec4733f5-806e-453c-a6b2-8a6e2550356b_SiteId">
    <vt:lpwstr>79ddd250-40e1-4d41-ba0f-c9e9849725cb</vt:lpwstr>
  </property>
  <property fmtid="{D5CDD505-2E9C-101B-9397-08002B2CF9AE}" pid="7" name="MSIP_Label_ec4733f5-806e-453c-a6b2-8a6e2550356b_ActionId">
    <vt:lpwstr>c013142a-a5dc-46c0-bb99-5d60215149fa</vt:lpwstr>
  </property>
  <property fmtid="{D5CDD505-2E9C-101B-9397-08002B2CF9AE}" pid="8" name="MSIP_Label_ec4733f5-806e-453c-a6b2-8a6e2550356b_ContentBits">
    <vt:lpwstr>2</vt:lpwstr>
  </property>
  <property fmtid="{D5CDD505-2E9C-101B-9397-08002B2CF9AE}" pid="9" name="ClassificationContentMarkingFooterLocations">
    <vt:lpwstr>Office Theme:8</vt:lpwstr>
  </property>
  <property fmtid="{D5CDD505-2E9C-101B-9397-08002B2CF9AE}" pid="10" name="ClassificationContentMarkingFooterText">
    <vt:lpwstr>Internal Use: Al-Futtaim Group</vt:lpwstr>
  </property>
</Properties>
</file>

<file path=docProps/thumbnail.jpeg>
</file>